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6" r:id="rId5"/>
    <p:sldId id="270" r:id="rId6"/>
    <p:sldId id="267" r:id="rId7"/>
    <p:sldId id="268" r:id="rId8"/>
    <p:sldId id="269"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5" autoAdjust="0"/>
    <p:restoredTop sz="94660"/>
  </p:normalViewPr>
  <p:slideViewPr>
    <p:cSldViewPr snapToGrid="0">
      <p:cViewPr varScale="1">
        <p:scale>
          <a:sx n="115" d="100"/>
          <a:sy n="115" d="100"/>
        </p:scale>
        <p:origin x="224"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ja-JP" altLang="en-US"/>
              <a:t>マスター タイトルの書式設定</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307250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2032943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ja-JP" altLang="en-US"/>
              <a:t>マスター タイトルの書式設定</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1854281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ja-JP" altLang="en-US"/>
              <a:t>マスター タイトルの書式設定</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a:t>マスター テキストの書式設定</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2367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3636190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2151878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201530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2206596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3424200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394967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259271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3399323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1480375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7" name="Date Placeholder 2"/>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3"/>
          <p:cNvSpPr>
            <a:spLocks noGrp="1"/>
          </p:cNvSpPr>
          <p:nvPr>
            <p:ph type="ftr" sz="quarter" idx="11"/>
          </p:nvPr>
        </p:nvSpPr>
        <p:spPr/>
        <p:txBody>
          <a:bodyPr/>
          <a:lstStyle/>
          <a:p>
            <a:endParaRPr kumimoji="1" lang="ja-JP" altLang="en-US"/>
          </a:p>
        </p:txBody>
      </p:sp>
      <p:sp>
        <p:nvSpPr>
          <p:cNvPr id="6" name="Slide Number Placeholder 4"/>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189235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2"/>
          <p:cNvSpPr>
            <a:spLocks noGrp="1"/>
          </p:cNvSpPr>
          <p:nvPr>
            <p:ph type="ftr" sz="quarter" idx="11"/>
          </p:nvPr>
        </p:nvSpPr>
        <p:spPr/>
        <p:txBody>
          <a:bodyPr/>
          <a:lstStyle/>
          <a:p>
            <a:endParaRPr kumimoji="1" lang="ja-JP" altLang="en-US"/>
          </a:p>
        </p:txBody>
      </p:sp>
      <p:sp>
        <p:nvSpPr>
          <p:cNvPr id="6" name="Slide Number Placeholder 3"/>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2614408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5" name="Footer Placeholder 5"/>
          <p:cNvSpPr>
            <a:spLocks noGrp="1"/>
          </p:cNvSpPr>
          <p:nvPr>
            <p:ph type="ftr" sz="quarter" idx="11"/>
          </p:nvPr>
        </p:nvSpPr>
        <p:spPr/>
        <p:txBody>
          <a:bodyPr/>
          <a:lstStyle/>
          <a:p>
            <a:endParaRPr kumimoji="1" lang="ja-JP" altLang="en-US"/>
          </a:p>
        </p:txBody>
      </p:sp>
      <p:sp>
        <p:nvSpPr>
          <p:cNvPr id="6" name="Slide Number Placeholder 6"/>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3238645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BE34815-E752-434C-B236-24FE1D400B05}" type="datetimeFigureOut">
              <a:rPr kumimoji="1" lang="ja-JP" altLang="en-US" smtClean="0"/>
              <a:t>2023/7/1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140989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BE34815-E752-434C-B236-24FE1D400B05}" type="datetimeFigureOut">
              <a:rPr kumimoji="1" lang="ja-JP" altLang="en-US" smtClean="0"/>
              <a:t>2023/7/1</a:t>
            </a:fld>
            <a:endParaRPr kumimoji="1" lang="ja-JP" alt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09A45DC-4731-4CC3-8D85-68FB8370FF85}" type="slidenum">
              <a:rPr kumimoji="1" lang="ja-JP" altLang="en-US" smtClean="0"/>
              <a:t>‹#›</a:t>
            </a:fld>
            <a:endParaRPr kumimoji="1" lang="ja-JP" altLang="en-US"/>
          </a:p>
        </p:txBody>
      </p:sp>
    </p:spTree>
    <p:extLst>
      <p:ext uri="{BB962C8B-B14F-4D97-AF65-F5344CB8AC3E}">
        <p14:creationId xmlns:p14="http://schemas.microsoft.com/office/powerpoint/2010/main" val="15073973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726FE3-BB57-48BB-AD6E-53C541DFF679}"/>
              </a:ext>
            </a:extLst>
          </p:cNvPr>
          <p:cNvSpPr>
            <a:spLocks noGrp="1"/>
          </p:cNvSpPr>
          <p:nvPr>
            <p:ph type="ctrTitle"/>
          </p:nvPr>
        </p:nvSpPr>
        <p:spPr>
          <a:xfrm>
            <a:off x="1355833" y="5328745"/>
            <a:ext cx="10011104" cy="1371600"/>
          </a:xfrm>
        </p:spPr>
        <p:txBody>
          <a:bodyPr>
            <a:normAutofit fontScale="90000"/>
          </a:bodyPr>
          <a:lstStyle/>
          <a:p>
            <a:pPr algn="ctr"/>
            <a:br>
              <a:rPr kumimoji="1" lang="en-US" altLang="ja-JP" sz="3600" dirty="0"/>
            </a:br>
            <a:br>
              <a:rPr kumimoji="1" lang="en-US" altLang="ja-JP" sz="3600" dirty="0"/>
            </a:br>
            <a:r>
              <a:rPr kumimoji="1" lang="ja-JP" altLang="en-US" sz="3600" b="1">
                <a:latin typeface="Garamond" panose="02020404030301010803" pitchFamily="18" charset="0"/>
              </a:rPr>
              <a:t>アジア宗教者平和会議（</a:t>
            </a:r>
            <a:r>
              <a:rPr kumimoji="1" lang="en-US" altLang="ja-JP" sz="3600" b="1" dirty="0">
                <a:latin typeface="Garamond" panose="02020404030301010803" pitchFamily="18" charset="0"/>
              </a:rPr>
              <a:t>ACRP</a:t>
            </a:r>
            <a:r>
              <a:rPr kumimoji="1" lang="ja-JP" altLang="en-US" sz="3600" b="1">
                <a:latin typeface="Garamond" panose="02020404030301010803" pitchFamily="18" charset="0"/>
              </a:rPr>
              <a:t>）</a:t>
            </a:r>
            <a:br>
              <a:rPr kumimoji="1" lang="en-US" altLang="ja-JP" sz="3600" b="1" dirty="0">
                <a:latin typeface="Garamond" panose="02020404030301010803" pitchFamily="18" charset="0"/>
              </a:rPr>
            </a:br>
            <a:br>
              <a:rPr kumimoji="1" lang="en-US" altLang="ja-JP" sz="3600" b="1" dirty="0">
                <a:latin typeface="Garamond" panose="02020404030301010803" pitchFamily="18" charset="0"/>
              </a:rPr>
            </a:br>
            <a:r>
              <a:rPr lang="ja-JP" altLang="en-US" sz="3100" b="1">
                <a:latin typeface="Garamond" panose="02020404030301010803" pitchFamily="18" charset="0"/>
              </a:rPr>
              <a:t>事務総長　篠原祥哲</a:t>
            </a:r>
            <a:endParaRPr kumimoji="1" lang="ja-JP" altLang="en-US" sz="3100" b="1" dirty="0">
              <a:latin typeface="Garamond" panose="02020404030301010803" pitchFamily="18" charset="0"/>
            </a:endParaRPr>
          </a:p>
        </p:txBody>
      </p:sp>
      <p:pic>
        <p:nvPicPr>
          <p:cNvPr id="5" name="図 4">
            <a:extLst>
              <a:ext uri="{FF2B5EF4-FFF2-40B4-BE49-F238E27FC236}">
                <a16:creationId xmlns:a16="http://schemas.microsoft.com/office/drawing/2014/main" id="{CE45A1C5-1CA4-480A-AAD5-36B317BD7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774" y="157655"/>
            <a:ext cx="7412451" cy="4938781"/>
          </a:xfrm>
          <a:prstGeom prst="rect">
            <a:avLst/>
          </a:prstGeom>
        </p:spPr>
      </p:pic>
    </p:spTree>
    <p:extLst>
      <p:ext uri="{BB962C8B-B14F-4D97-AF65-F5344CB8AC3E}">
        <p14:creationId xmlns:p14="http://schemas.microsoft.com/office/powerpoint/2010/main" val="1352849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75713D-DE65-4EF6-B68F-BC9686C69C04}"/>
              </a:ext>
            </a:extLst>
          </p:cNvPr>
          <p:cNvSpPr>
            <a:spLocks noGrp="1"/>
          </p:cNvSpPr>
          <p:nvPr>
            <p:ph type="title"/>
          </p:nvPr>
        </p:nvSpPr>
        <p:spPr>
          <a:xfrm>
            <a:off x="453459" y="352405"/>
            <a:ext cx="11091153" cy="296355"/>
          </a:xfrm>
        </p:spPr>
        <p:txBody>
          <a:bodyPr>
            <a:noAutofit/>
          </a:bodyPr>
          <a:lstStyle/>
          <a:p>
            <a:r>
              <a:rPr lang="en-US" altLang="ja-JP" sz="3200" b="1" dirty="0">
                <a:latin typeface="Garamond" panose="02020404030301010803" pitchFamily="18" charset="0"/>
              </a:rPr>
              <a:t>ACRP</a:t>
            </a:r>
            <a:r>
              <a:rPr lang="ja-JP" altLang="en-US" sz="3200" b="1">
                <a:latin typeface="Garamond" panose="02020404030301010803" pitchFamily="18" charset="0"/>
              </a:rPr>
              <a:t>とは、</a:t>
            </a:r>
            <a:br>
              <a:rPr lang="en-US" altLang="ja-JP" sz="3200" b="1" dirty="0">
                <a:latin typeface="Garamond" panose="02020404030301010803" pitchFamily="18" charset="0"/>
              </a:rPr>
            </a:br>
            <a:r>
              <a:rPr lang="en-US" altLang="ja-JP" sz="3200" b="1" dirty="0">
                <a:latin typeface="Garamond" panose="02020404030301010803" pitchFamily="18" charset="0"/>
              </a:rPr>
              <a:t>1976</a:t>
            </a:r>
            <a:r>
              <a:rPr lang="ja-JP" altLang="en-US" sz="3200" b="1">
                <a:latin typeface="Garamond" panose="02020404030301010803" pitchFamily="18" charset="0"/>
              </a:rPr>
              <a:t>年に創設されたアジアにおける諸宗教の連合による平和活動団体。現在、</a:t>
            </a:r>
            <a:r>
              <a:rPr lang="en-US" altLang="ja-JP" sz="3200" b="1" dirty="0">
                <a:latin typeface="Garamond" panose="02020404030301010803" pitchFamily="18" charset="0"/>
              </a:rPr>
              <a:t>22</a:t>
            </a:r>
            <a:r>
              <a:rPr lang="ja-JP" altLang="en-US" sz="3200" b="1">
                <a:latin typeface="Garamond" panose="02020404030301010803" pitchFamily="18" charset="0"/>
              </a:rPr>
              <a:t>カ国に</a:t>
            </a:r>
            <a:r>
              <a:rPr lang="en-US" altLang="ja-JP" sz="3200" b="1" dirty="0">
                <a:latin typeface="Garamond" panose="02020404030301010803" pitchFamily="18" charset="0"/>
              </a:rPr>
              <a:t>ACRP</a:t>
            </a:r>
            <a:r>
              <a:rPr lang="ja-JP" altLang="en-US" sz="3200" b="1">
                <a:latin typeface="Garamond" panose="02020404030301010803" pitchFamily="18" charset="0"/>
              </a:rPr>
              <a:t>諸宗教ネットワークがある</a:t>
            </a:r>
            <a:br>
              <a:rPr lang="en-US" altLang="ja-JP" sz="3200" b="1" dirty="0">
                <a:latin typeface="Garamond" panose="02020404030301010803" pitchFamily="18" charset="0"/>
              </a:rPr>
            </a:br>
            <a:endParaRPr kumimoji="1" lang="ja-JP" altLang="en-US" sz="3200" b="1" dirty="0">
              <a:latin typeface="Garamond" panose="02020404030301010803" pitchFamily="18" charset="0"/>
            </a:endParaRPr>
          </a:p>
        </p:txBody>
      </p:sp>
      <p:pic>
        <p:nvPicPr>
          <p:cNvPr id="5" name="コンテンツ プレースホルダー 4">
            <a:extLst>
              <a:ext uri="{FF2B5EF4-FFF2-40B4-BE49-F238E27FC236}">
                <a16:creationId xmlns:a16="http://schemas.microsoft.com/office/drawing/2014/main" id="{C94A3CE7-992A-4760-B2E6-44E99CB176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105" y="2963466"/>
            <a:ext cx="5104032" cy="3586714"/>
          </a:xfrm>
        </p:spPr>
      </p:pic>
      <p:pic>
        <p:nvPicPr>
          <p:cNvPr id="7" name="図 6">
            <a:extLst>
              <a:ext uri="{FF2B5EF4-FFF2-40B4-BE49-F238E27FC236}">
                <a16:creationId xmlns:a16="http://schemas.microsoft.com/office/drawing/2014/main" id="{1B3FB0D8-04DF-40E1-B531-A39819F8A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879" y="3210613"/>
            <a:ext cx="4702797" cy="3092418"/>
          </a:xfrm>
          <a:prstGeom prst="rect">
            <a:avLst/>
          </a:prstGeom>
        </p:spPr>
      </p:pic>
      <p:pic>
        <p:nvPicPr>
          <p:cNvPr id="9" name="図 8">
            <a:extLst>
              <a:ext uri="{FF2B5EF4-FFF2-40B4-BE49-F238E27FC236}">
                <a16:creationId xmlns:a16="http://schemas.microsoft.com/office/drawing/2014/main" id="{BEDB1EDF-BE67-4573-A183-8CD14B38E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3465"/>
            <a:ext cx="2520462" cy="3586715"/>
          </a:xfrm>
          <a:prstGeom prst="rect">
            <a:avLst/>
          </a:prstGeom>
        </p:spPr>
      </p:pic>
      <p:sp>
        <p:nvSpPr>
          <p:cNvPr id="3" name="テキスト ボックス 2">
            <a:extLst>
              <a:ext uri="{FF2B5EF4-FFF2-40B4-BE49-F238E27FC236}">
                <a16:creationId xmlns:a16="http://schemas.microsoft.com/office/drawing/2014/main" id="{650322ED-8C6A-406C-86AD-E58611E6AD75}"/>
              </a:ext>
            </a:extLst>
          </p:cNvPr>
          <p:cNvSpPr txBox="1"/>
          <p:nvPr/>
        </p:nvSpPr>
        <p:spPr>
          <a:xfrm>
            <a:off x="453459" y="2374460"/>
            <a:ext cx="6750229" cy="492443"/>
          </a:xfrm>
          <a:prstGeom prst="rect">
            <a:avLst/>
          </a:prstGeom>
          <a:noFill/>
          <a:ln w="15875">
            <a:solidFill>
              <a:schemeClr val="accent1"/>
            </a:solidFill>
          </a:ln>
        </p:spPr>
        <p:txBody>
          <a:bodyPr wrap="square" rtlCol="0">
            <a:spAutoFit/>
          </a:bodyPr>
          <a:lstStyle/>
          <a:p>
            <a:r>
              <a:rPr kumimoji="1" lang="ja-JP" altLang="en-US" sz="2600" b="1">
                <a:latin typeface="Garamond" panose="02020404030301010803" pitchFamily="18" charset="0"/>
              </a:rPr>
              <a:t>第１回</a:t>
            </a:r>
            <a:r>
              <a:rPr kumimoji="1" lang="en-US" altLang="ja-JP" sz="2600" b="1" dirty="0">
                <a:latin typeface="Garamond" panose="02020404030301010803" pitchFamily="18" charset="0"/>
              </a:rPr>
              <a:t>ACRP</a:t>
            </a:r>
            <a:r>
              <a:rPr kumimoji="1" lang="ja-JP" altLang="en-US" sz="2600" b="1">
                <a:latin typeface="Garamond" panose="02020404030301010803" pitchFamily="18" charset="0"/>
              </a:rPr>
              <a:t>大会（</a:t>
            </a:r>
            <a:r>
              <a:rPr kumimoji="1" lang="en-US" altLang="ja-JP" sz="2600" b="1" dirty="0">
                <a:latin typeface="Garamond" panose="02020404030301010803" pitchFamily="18" charset="0"/>
              </a:rPr>
              <a:t>1976</a:t>
            </a:r>
            <a:r>
              <a:rPr kumimoji="1" lang="ja-JP" altLang="en-US" sz="2600" b="1">
                <a:latin typeface="Garamond" panose="02020404030301010803" pitchFamily="18" charset="0"/>
              </a:rPr>
              <a:t>年、シンガポール）</a:t>
            </a:r>
            <a:r>
              <a:rPr kumimoji="1" lang="en-US" altLang="ja-JP" sz="2600" b="1" dirty="0">
                <a:latin typeface="Garamond" panose="02020404030301010803" pitchFamily="18" charset="0"/>
              </a:rPr>
              <a:t> </a:t>
            </a:r>
            <a:r>
              <a:rPr lang="en-US" altLang="ja-JP" sz="2600" b="1" dirty="0">
                <a:latin typeface="Garamond" panose="02020404030301010803" pitchFamily="18" charset="0"/>
              </a:rPr>
              <a:t> </a:t>
            </a:r>
            <a:endParaRPr kumimoji="1" lang="ja-JP" altLang="en-US" sz="2600" b="1" dirty="0">
              <a:latin typeface="Garamond" panose="02020404030301010803" pitchFamily="18" charset="0"/>
            </a:endParaRPr>
          </a:p>
        </p:txBody>
      </p:sp>
      <p:sp>
        <p:nvSpPr>
          <p:cNvPr id="8" name="テキスト ボックス 7">
            <a:extLst>
              <a:ext uri="{FF2B5EF4-FFF2-40B4-BE49-F238E27FC236}">
                <a16:creationId xmlns:a16="http://schemas.microsoft.com/office/drawing/2014/main" id="{02B29F0D-E670-472D-A664-E5B51E5629D7}"/>
              </a:ext>
            </a:extLst>
          </p:cNvPr>
          <p:cNvSpPr txBox="1"/>
          <p:nvPr/>
        </p:nvSpPr>
        <p:spPr>
          <a:xfrm>
            <a:off x="7587376" y="2356911"/>
            <a:ext cx="4329802" cy="492443"/>
          </a:xfrm>
          <a:prstGeom prst="rect">
            <a:avLst/>
          </a:prstGeom>
          <a:noFill/>
          <a:ln w="15875">
            <a:solidFill>
              <a:schemeClr val="accent1"/>
            </a:solidFill>
          </a:ln>
        </p:spPr>
        <p:txBody>
          <a:bodyPr wrap="square" rtlCol="0">
            <a:spAutoFit/>
          </a:bodyPr>
          <a:lstStyle/>
          <a:p>
            <a:r>
              <a:rPr kumimoji="1" lang="ja-JP" altLang="en-US" sz="2600" b="1">
                <a:latin typeface="Garamond" panose="02020404030301010803" pitchFamily="18" charset="0"/>
              </a:rPr>
              <a:t>ボートピープル救援</a:t>
            </a:r>
            <a:r>
              <a:rPr kumimoji="1" lang="en-US" altLang="ja-JP" sz="2600" b="1" dirty="0">
                <a:latin typeface="Garamond" panose="02020404030301010803" pitchFamily="18" charset="0"/>
              </a:rPr>
              <a:t> 1976 </a:t>
            </a:r>
            <a:r>
              <a:rPr lang="en-US" altLang="ja-JP" sz="2600" b="1" dirty="0">
                <a:latin typeface="Garamond" panose="02020404030301010803" pitchFamily="18" charset="0"/>
              </a:rPr>
              <a:t> </a:t>
            </a:r>
            <a:endParaRPr kumimoji="1" lang="ja-JP" altLang="en-US" sz="2600" b="1" dirty="0">
              <a:latin typeface="Garamond" panose="02020404030301010803" pitchFamily="18" charset="0"/>
            </a:endParaRPr>
          </a:p>
        </p:txBody>
      </p:sp>
    </p:spTree>
    <p:extLst>
      <p:ext uri="{BB962C8B-B14F-4D97-AF65-F5344CB8AC3E}">
        <p14:creationId xmlns:p14="http://schemas.microsoft.com/office/powerpoint/2010/main" val="216373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37C146-B87B-433C-B75D-6DF6378CA27E}"/>
              </a:ext>
            </a:extLst>
          </p:cNvPr>
          <p:cNvSpPr>
            <a:spLocks noGrp="1"/>
          </p:cNvSpPr>
          <p:nvPr>
            <p:ph type="title"/>
          </p:nvPr>
        </p:nvSpPr>
        <p:spPr>
          <a:xfrm>
            <a:off x="838200" y="73285"/>
            <a:ext cx="10515600" cy="129145"/>
          </a:xfrm>
        </p:spPr>
        <p:txBody>
          <a:bodyPr>
            <a:noAutofit/>
          </a:bodyPr>
          <a:lstStyle/>
          <a:p>
            <a:pPr algn="ctr"/>
            <a:r>
              <a:rPr kumimoji="1" lang="en-US" altLang="ja-JP" sz="4000" b="1" dirty="0">
                <a:latin typeface="Garamond" panose="02020404030301010803" pitchFamily="18" charset="0"/>
              </a:rPr>
              <a:t>ACRP</a:t>
            </a:r>
            <a:r>
              <a:rPr kumimoji="1" lang="ja-JP" altLang="en-US" sz="4000" b="1">
                <a:latin typeface="Garamond" panose="02020404030301010803" pitchFamily="18" charset="0"/>
              </a:rPr>
              <a:t>の人身取引防止への取り組み</a:t>
            </a:r>
            <a:endParaRPr kumimoji="1" lang="ja-JP" altLang="en-US" sz="4000" b="1" dirty="0">
              <a:latin typeface="Garamond" panose="02020404030301010803" pitchFamily="18" charset="0"/>
            </a:endParaRPr>
          </a:p>
        </p:txBody>
      </p:sp>
      <p:sp>
        <p:nvSpPr>
          <p:cNvPr id="12" name="コンテンツ プレースホルダー 11">
            <a:extLst>
              <a:ext uri="{FF2B5EF4-FFF2-40B4-BE49-F238E27FC236}">
                <a16:creationId xmlns:a16="http://schemas.microsoft.com/office/drawing/2014/main" id="{DBC28027-267B-6D46-17B9-9C20835916E7}"/>
              </a:ext>
            </a:extLst>
          </p:cNvPr>
          <p:cNvSpPr>
            <a:spLocks noGrp="1"/>
          </p:cNvSpPr>
          <p:nvPr>
            <p:ph idx="1"/>
          </p:nvPr>
        </p:nvSpPr>
        <p:spPr>
          <a:xfrm>
            <a:off x="356840" y="847494"/>
            <a:ext cx="10861288" cy="5400906"/>
          </a:xfrm>
        </p:spPr>
        <p:txBody>
          <a:bodyPr/>
          <a:lstStyle/>
          <a:p>
            <a:r>
              <a:rPr lang="en-US" altLang="ja-JP" dirty="0"/>
              <a:t>2019</a:t>
            </a:r>
            <a:r>
              <a:rPr lang="ja-JP" altLang="en-US"/>
              <a:t>年から、</a:t>
            </a:r>
            <a:r>
              <a:rPr lang="en-US" altLang="ja-JP" dirty="0"/>
              <a:t>ACRP</a:t>
            </a:r>
            <a:r>
              <a:rPr lang="ja-JP" altLang="en-US"/>
              <a:t>は、フラッグシッププロジェクト（重点活動）の一つとして、人身取引防止のための取り組みを行なっている。</a:t>
            </a:r>
            <a:endParaRPr lang="en-US" altLang="ja-JP" dirty="0"/>
          </a:p>
          <a:p>
            <a:r>
              <a:rPr lang="ja-JP" altLang="en-US"/>
              <a:t>（１）アジアの女性宗教者によるオンラインセミナーの実施</a:t>
            </a:r>
            <a:endParaRPr lang="en-US" altLang="ja-JP" dirty="0"/>
          </a:p>
          <a:p>
            <a:pPr lvl="1"/>
            <a:r>
              <a:rPr lang="ja-JP" altLang="en-US"/>
              <a:t>人身売買による犠牲を強いられたアジアの方々の声を聴く</a:t>
            </a:r>
            <a:endParaRPr lang="en-US" altLang="ja-JP" dirty="0"/>
          </a:p>
          <a:p>
            <a:pPr lvl="1"/>
            <a:r>
              <a:rPr lang="ja-JP" altLang="en-US"/>
              <a:t>フィリピン、インドネシアにおける人身取引防止の取り組みを学ぶ</a:t>
            </a:r>
            <a:endParaRPr lang="en-US" altLang="ja-JP" dirty="0"/>
          </a:p>
          <a:p>
            <a:endParaRPr lang="ja-JP" altLang="en-US"/>
          </a:p>
        </p:txBody>
      </p:sp>
      <p:pic>
        <p:nvPicPr>
          <p:cNvPr id="15" name="図 14">
            <a:extLst>
              <a:ext uri="{FF2B5EF4-FFF2-40B4-BE49-F238E27FC236}">
                <a16:creationId xmlns:a16="http://schemas.microsoft.com/office/drawing/2014/main" id="{9CCA919E-752D-A321-F085-6B65FF493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6845" y="3398928"/>
            <a:ext cx="3869471" cy="2902104"/>
          </a:xfrm>
          <a:prstGeom prst="rect">
            <a:avLst/>
          </a:prstGeom>
        </p:spPr>
      </p:pic>
      <p:pic>
        <p:nvPicPr>
          <p:cNvPr id="17" name="図 16">
            <a:extLst>
              <a:ext uri="{FF2B5EF4-FFF2-40B4-BE49-F238E27FC236}">
                <a16:creationId xmlns:a16="http://schemas.microsoft.com/office/drawing/2014/main" id="{2BC099DB-3252-2D9D-503D-00A15DCE8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59800" y="3398927"/>
            <a:ext cx="3869473" cy="2902104"/>
          </a:xfrm>
          <a:prstGeom prst="rect">
            <a:avLst/>
          </a:prstGeom>
        </p:spPr>
      </p:pic>
      <p:pic>
        <p:nvPicPr>
          <p:cNvPr id="21" name="図 20">
            <a:extLst>
              <a:ext uri="{FF2B5EF4-FFF2-40B4-BE49-F238E27FC236}">
                <a16:creationId xmlns:a16="http://schemas.microsoft.com/office/drawing/2014/main" id="{97A9E747-5E64-5E7E-0CBF-4E87C8DD7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3356" y="3062996"/>
            <a:ext cx="4765288" cy="3573966"/>
          </a:xfrm>
          <a:prstGeom prst="rect">
            <a:avLst/>
          </a:prstGeom>
        </p:spPr>
      </p:pic>
    </p:spTree>
    <p:extLst>
      <p:ext uri="{BB962C8B-B14F-4D97-AF65-F5344CB8AC3E}">
        <p14:creationId xmlns:p14="http://schemas.microsoft.com/office/powerpoint/2010/main" val="1715330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37C146-B87B-433C-B75D-6DF6378CA27E}"/>
              </a:ext>
            </a:extLst>
          </p:cNvPr>
          <p:cNvSpPr>
            <a:spLocks noGrp="1"/>
          </p:cNvSpPr>
          <p:nvPr>
            <p:ph type="title"/>
          </p:nvPr>
        </p:nvSpPr>
        <p:spPr>
          <a:xfrm>
            <a:off x="838200" y="73285"/>
            <a:ext cx="10515600" cy="129145"/>
          </a:xfrm>
        </p:spPr>
        <p:txBody>
          <a:bodyPr>
            <a:noAutofit/>
          </a:bodyPr>
          <a:lstStyle/>
          <a:p>
            <a:pPr algn="ctr"/>
            <a:r>
              <a:rPr kumimoji="1" lang="en-US" altLang="ja-JP" sz="4000" b="1" dirty="0">
                <a:latin typeface="Garamond" panose="02020404030301010803" pitchFamily="18" charset="0"/>
              </a:rPr>
              <a:t>ACRP</a:t>
            </a:r>
            <a:r>
              <a:rPr kumimoji="1" lang="ja-JP" altLang="en-US" sz="4000" b="1">
                <a:latin typeface="Garamond" panose="02020404030301010803" pitchFamily="18" charset="0"/>
              </a:rPr>
              <a:t>の人身取引防止への取り組み</a:t>
            </a:r>
            <a:endParaRPr kumimoji="1" lang="ja-JP" altLang="en-US" sz="4000" b="1" dirty="0">
              <a:latin typeface="Garamond" panose="02020404030301010803" pitchFamily="18" charset="0"/>
            </a:endParaRPr>
          </a:p>
        </p:txBody>
      </p:sp>
      <p:sp>
        <p:nvSpPr>
          <p:cNvPr id="12" name="コンテンツ プレースホルダー 11">
            <a:extLst>
              <a:ext uri="{FF2B5EF4-FFF2-40B4-BE49-F238E27FC236}">
                <a16:creationId xmlns:a16="http://schemas.microsoft.com/office/drawing/2014/main" id="{DBC28027-267B-6D46-17B9-9C20835916E7}"/>
              </a:ext>
            </a:extLst>
          </p:cNvPr>
          <p:cNvSpPr>
            <a:spLocks noGrp="1"/>
          </p:cNvSpPr>
          <p:nvPr>
            <p:ph idx="1"/>
          </p:nvPr>
        </p:nvSpPr>
        <p:spPr>
          <a:xfrm>
            <a:off x="356840" y="847494"/>
            <a:ext cx="10861288" cy="5400906"/>
          </a:xfrm>
        </p:spPr>
        <p:txBody>
          <a:bodyPr/>
          <a:lstStyle/>
          <a:p>
            <a:r>
              <a:rPr lang="en-US" altLang="ja-JP" sz="2800" dirty="0"/>
              <a:t>(2) </a:t>
            </a:r>
            <a:r>
              <a:rPr lang="ja-JP" altLang="en-US" sz="2800"/>
              <a:t>人身取引防止のセミナーをもとにした</a:t>
            </a:r>
            <a:r>
              <a:rPr lang="en-US" altLang="ja-JP" sz="2800" dirty="0"/>
              <a:t>E-Book</a:t>
            </a:r>
            <a:r>
              <a:rPr lang="ja-JP" altLang="en-US" sz="2800"/>
              <a:t>の発行</a:t>
            </a:r>
            <a:endParaRPr lang="en-US" altLang="ja-JP" sz="2800" dirty="0"/>
          </a:p>
          <a:p>
            <a:endParaRPr lang="ja-JP" altLang="en-US"/>
          </a:p>
        </p:txBody>
      </p:sp>
      <p:pic>
        <p:nvPicPr>
          <p:cNvPr id="6" name="図 5">
            <a:extLst>
              <a:ext uri="{FF2B5EF4-FFF2-40B4-BE49-F238E27FC236}">
                <a16:creationId xmlns:a16="http://schemas.microsoft.com/office/drawing/2014/main" id="{BE3D4170-CA28-9F37-76FE-EAF6F621E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6507" y="2357090"/>
            <a:ext cx="4761571" cy="3571178"/>
          </a:xfrm>
          <a:prstGeom prst="rect">
            <a:avLst/>
          </a:prstGeom>
        </p:spPr>
      </p:pic>
      <p:pic>
        <p:nvPicPr>
          <p:cNvPr id="8" name="図 7">
            <a:extLst>
              <a:ext uri="{FF2B5EF4-FFF2-40B4-BE49-F238E27FC236}">
                <a16:creationId xmlns:a16="http://schemas.microsoft.com/office/drawing/2014/main" id="{75377679-9194-7185-4506-6B3AD2CD5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985" y="2272062"/>
            <a:ext cx="4988312" cy="3741234"/>
          </a:xfrm>
          <a:prstGeom prst="rect">
            <a:avLst/>
          </a:prstGeom>
        </p:spPr>
      </p:pic>
    </p:spTree>
    <p:extLst>
      <p:ext uri="{BB962C8B-B14F-4D97-AF65-F5344CB8AC3E}">
        <p14:creationId xmlns:p14="http://schemas.microsoft.com/office/powerpoint/2010/main" val="3745071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C77DB68-4112-2AC7-EDA0-85147CEAFC97}"/>
              </a:ext>
            </a:extLst>
          </p:cNvPr>
          <p:cNvSpPr txBox="1"/>
          <p:nvPr/>
        </p:nvSpPr>
        <p:spPr>
          <a:xfrm>
            <a:off x="269488" y="139609"/>
            <a:ext cx="11653024" cy="6894195"/>
          </a:xfrm>
          <a:prstGeom prst="rect">
            <a:avLst/>
          </a:prstGeom>
          <a:noFill/>
        </p:spPr>
        <p:txBody>
          <a:bodyPr wrap="square">
            <a:spAutoFit/>
          </a:bodyPr>
          <a:lstStyle/>
          <a:p>
            <a:pPr algn="ctr"/>
            <a:r>
              <a:rPr lang="en-US" altLang="ja-JP" sz="2800" kern="100" dirty="0">
                <a:effectLst/>
                <a:latin typeface="MS Gothic" panose="020B0609070205080204" pitchFamily="49" charset="-128"/>
                <a:ea typeface="MS Gothic" panose="020B0609070205080204" pitchFamily="49" charset="-128"/>
                <a:cs typeface="Times New Roman" panose="02020603050405020304" pitchFamily="18" charset="0"/>
              </a:rPr>
              <a:t>WCRP</a:t>
            </a:r>
            <a:r>
              <a:rPr lang="ja-JP" altLang="ja-JP" sz="2800" kern="100">
                <a:effectLst/>
                <a:latin typeface="MS Gothic" panose="020B0609070205080204" pitchFamily="49" charset="-128"/>
                <a:ea typeface="MS Gothic" panose="020B0609070205080204" pitchFamily="49" charset="-128"/>
                <a:cs typeface="Times New Roman" panose="02020603050405020304" pitchFamily="18" charset="0"/>
              </a:rPr>
              <a:t>日本委員会</a:t>
            </a:r>
            <a:r>
              <a:rPr lang="ja-JP" altLang="en-US" sz="2800" kern="100">
                <a:effectLst/>
                <a:latin typeface="MS Gothic" panose="020B0609070205080204" pitchFamily="49" charset="-128"/>
                <a:ea typeface="MS Gothic" panose="020B0609070205080204" pitchFamily="49" charset="-128"/>
                <a:cs typeface="Times New Roman" panose="02020603050405020304" pitchFamily="18" charset="0"/>
              </a:rPr>
              <a:t>　　</a:t>
            </a:r>
            <a:r>
              <a:rPr lang="ja-JP" altLang="ja-JP" sz="2800" kern="100">
                <a:effectLst/>
                <a:latin typeface="MS Gothic" panose="020B0609070205080204" pitchFamily="49" charset="-128"/>
                <a:ea typeface="MS Gothic" panose="020B0609070205080204" pitchFamily="49" charset="-128"/>
                <a:cs typeface="Times New Roman" panose="02020603050405020304" pitchFamily="18" charset="0"/>
              </a:rPr>
              <a:t>人身取引反対声明</a:t>
            </a:r>
            <a:endParaRPr lang="en-US" altLang="ja-JP" sz="2800" kern="100" dirty="0">
              <a:effectLst/>
              <a:latin typeface="MS Gothic" panose="020B0609070205080204" pitchFamily="49" charset="-128"/>
              <a:ea typeface="MS Gothic" panose="020B0609070205080204" pitchFamily="49" charset="-128"/>
              <a:cs typeface="Times New Roman" panose="02020603050405020304" pitchFamily="18" charset="0"/>
            </a:endParaRPr>
          </a:p>
          <a:p>
            <a:pPr algn="ctr"/>
            <a:endParaRPr lang="en-US" altLang="ja-JP" kern="100" dirty="0">
              <a:latin typeface="MS Gothic" panose="020B0609070205080204" pitchFamily="49" charset="-128"/>
              <a:ea typeface="MS Gothic" panose="020B0609070205080204" pitchFamily="49" charset="-128"/>
              <a:cs typeface="Times New Roman" panose="02020603050405020304" pitchFamily="18" charset="0"/>
            </a:endParaRPr>
          </a:p>
          <a:p>
            <a:pPr algn="ctr"/>
            <a:r>
              <a:rPr lang="en-US" altLang="ja-JP" sz="2400" kern="100" dirty="0">
                <a:effectLst/>
                <a:latin typeface="MS Gothic" panose="020B0609070205080204" pitchFamily="49" charset="-128"/>
                <a:ea typeface="MS Gothic" panose="020B0609070205080204" pitchFamily="49" charset="-128"/>
                <a:cs typeface="Times New Roman" panose="02020603050405020304" pitchFamily="18" charset="0"/>
              </a:rPr>
              <a:t>2021</a:t>
            </a:r>
            <a:r>
              <a:rPr lang="ja-JP" altLang="ja-JP" sz="2400" kern="100">
                <a:effectLst/>
                <a:latin typeface="MS Gothic" panose="020B0609070205080204" pitchFamily="49" charset="-128"/>
                <a:ea typeface="MS Gothic" panose="020B0609070205080204" pitchFamily="49" charset="-128"/>
                <a:cs typeface="Times New Roman" panose="02020603050405020304" pitchFamily="18" charset="0"/>
              </a:rPr>
              <a:t>年７月</a:t>
            </a:r>
            <a:r>
              <a:rPr lang="en-US" altLang="ja-JP" sz="2400" kern="100" dirty="0">
                <a:effectLst/>
                <a:latin typeface="MS Gothic" panose="020B0609070205080204" pitchFamily="49" charset="-128"/>
                <a:ea typeface="MS Gothic" panose="020B0609070205080204" pitchFamily="49" charset="-128"/>
                <a:cs typeface="Times New Roman" panose="02020603050405020304" pitchFamily="18" charset="0"/>
              </a:rPr>
              <a:t>27</a:t>
            </a:r>
            <a:r>
              <a:rPr lang="ja-JP" altLang="ja-JP" sz="2400" kern="100">
                <a:effectLst/>
                <a:latin typeface="MS Gothic" panose="020B0609070205080204" pitchFamily="49" charset="-128"/>
                <a:ea typeface="MS Gothic" panose="020B0609070205080204" pitchFamily="49" charset="-128"/>
                <a:cs typeface="Times New Roman" panose="02020603050405020304" pitchFamily="18" charset="0"/>
              </a:rPr>
              <a:t>日</a:t>
            </a:r>
          </a:p>
          <a:p>
            <a:pPr algn="just"/>
            <a:endParaRPr lang="en-US" altLang="ja-JP" kern="100" dirty="0">
              <a:latin typeface="MS Gothic" panose="020B0609070205080204" pitchFamily="49" charset="-128"/>
              <a:ea typeface="MS Gothic" panose="020B0609070205080204" pitchFamily="49" charset="-128"/>
              <a:cs typeface="Times New Roman" panose="02020603050405020304" pitchFamily="18" charset="0"/>
            </a:endParaRPr>
          </a:p>
          <a:p>
            <a:pPr algn="just"/>
            <a:r>
              <a:rPr lang="ja-JP" altLang="en-US" sz="2400" kern="100">
                <a:effectLst/>
                <a:latin typeface="MS Gothic" panose="020B0609070205080204" pitchFamily="49" charset="-128"/>
                <a:ea typeface="MS Gothic" panose="020B0609070205080204" pitchFamily="49" charset="-128"/>
                <a:cs typeface="Times New Roman" panose="02020603050405020304" pitchFamily="18" charset="0"/>
              </a:rPr>
              <a:t>・</a:t>
            </a:r>
            <a:r>
              <a:rPr lang="ja-JP" altLang="ja-JP" sz="2400" kern="100">
                <a:effectLst/>
                <a:latin typeface="MS Gothic" panose="020B0609070205080204" pitchFamily="49" charset="-128"/>
                <a:ea typeface="MS Gothic" panose="020B0609070205080204" pitchFamily="49" charset="-128"/>
                <a:cs typeface="Times New Roman" panose="02020603050405020304" pitchFamily="18" charset="0"/>
              </a:rPr>
              <a:t>人身取引の全面的防止、被害者の救出、被害者の尊厳の回復、被害者の社会への再統合、加害者への対策強化という法的措置も含めた基本的な対応の徹底的な実施。</a:t>
            </a:r>
          </a:p>
          <a:p>
            <a:pPr algn="just"/>
            <a:r>
              <a:rPr lang="en-US"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4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400" kern="0">
                <a:effectLst/>
                <a:latin typeface="MS Gothic" panose="020B0609070205080204" pitchFamily="49" charset="-128"/>
                <a:ea typeface="MS Gothic" panose="020B0609070205080204" pitchFamily="49" charset="-128"/>
                <a:cs typeface="ＭＳ Ｐゴシック" panose="020B0600070205080204" pitchFamily="34" charset="-128"/>
              </a:rPr>
              <a:t>・</a:t>
            </a:r>
            <a:r>
              <a:rPr lang="ja-JP" altLang="ja-JP" sz="2400" kern="0">
                <a:effectLst/>
                <a:latin typeface="MS Gothic" panose="020B0609070205080204" pitchFamily="49" charset="-128"/>
                <a:ea typeface="MS Gothic" panose="020B0609070205080204" pitchFamily="49" charset="-128"/>
                <a:cs typeface="ＭＳ Ｐゴシック" panose="020B0600070205080204" pitchFamily="34" charset="-128"/>
              </a:rPr>
              <a:t>人身取引は一部の特定の人物や団体が引き起こしているのではなく、私たち一人ひとりが、自覚的であれ、無自覚的であれ、加害者になりうる、加害者である、という当事者意識の醸成</a:t>
            </a:r>
            <a:r>
              <a:rPr lang="ja-JP" altLang="en-US" sz="2400" kern="0">
                <a:effectLst/>
                <a:latin typeface="MS Gothic" panose="020B0609070205080204" pitchFamily="49" charset="-128"/>
                <a:ea typeface="MS Gothic" panose="020B0609070205080204" pitchFamily="49" charset="-128"/>
                <a:cs typeface="ＭＳ Ｐゴシック" panose="020B0600070205080204" pitchFamily="34" charset="-128"/>
              </a:rPr>
              <a:t>。</a:t>
            </a:r>
            <a:endParaRPr lang="ja-JP" altLang="ja-JP" sz="2400" kern="100">
              <a:effectLst/>
              <a:latin typeface="MS Gothic" panose="020B0609070205080204" pitchFamily="49" charset="-128"/>
              <a:ea typeface="MS Gothic" panose="020B0609070205080204" pitchFamily="49" charset="-128"/>
              <a:cs typeface="Times New Roman" panose="02020603050405020304" pitchFamily="18" charset="0"/>
            </a:endParaRPr>
          </a:p>
          <a:p>
            <a:pPr algn="just"/>
            <a:r>
              <a:rPr lang="en-US"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4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r>
              <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rPr>
              <a:t>① </a:t>
            </a:r>
            <a:r>
              <a:rPr lang="en-US" altLang="ja-JP" sz="2000" kern="100" dirty="0">
                <a:effectLst/>
                <a:latin typeface="MS Gothic" panose="020B0609070205080204" pitchFamily="49" charset="-128"/>
                <a:ea typeface="MS Gothic" panose="020B0609070205080204" pitchFamily="49" charset="-128"/>
                <a:cs typeface="Times New Roman" panose="02020603050405020304" pitchFamily="18" charset="0"/>
              </a:rPr>
              <a:t>WCRP</a:t>
            </a:r>
            <a:r>
              <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rPr>
              <a:t>日本委員会加盟教団ならびに</a:t>
            </a:r>
            <a:r>
              <a:rPr lang="en-US" altLang="ja-JP" sz="2000" kern="100" dirty="0">
                <a:effectLst/>
                <a:latin typeface="MS Gothic" panose="020B0609070205080204" pitchFamily="49" charset="-128"/>
                <a:ea typeface="MS Gothic" panose="020B0609070205080204" pitchFamily="49" charset="-128"/>
                <a:cs typeface="Times New Roman" panose="02020603050405020304" pitchFamily="18" charset="0"/>
              </a:rPr>
              <a:t>WCRP</a:t>
            </a:r>
            <a:r>
              <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rPr>
              <a:t>国際ネットワークに対する意識啓発活動</a:t>
            </a:r>
            <a:endParaRPr lang="en-US" altLang="ja-JP" sz="2000" kern="100" dirty="0">
              <a:effectLst/>
              <a:latin typeface="MS Gothic" panose="020B0609070205080204" pitchFamily="49" charset="-128"/>
              <a:ea typeface="MS Gothic" panose="020B0609070205080204" pitchFamily="49" charset="-128"/>
              <a:cs typeface="Times New Roman" panose="02020603050405020304" pitchFamily="18" charset="0"/>
            </a:endParaRPr>
          </a:p>
          <a:p>
            <a:pPr indent="133350" algn="just"/>
            <a:endPar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endParaRPr>
          </a:p>
          <a:p>
            <a:pPr indent="133350" algn="just"/>
            <a:r>
              <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rPr>
              <a:t>② 人身取引被害の社会的認知向上のためのアドボカシー活動</a:t>
            </a:r>
            <a:endParaRPr lang="en-US" altLang="ja-JP" sz="2000" kern="100" dirty="0">
              <a:effectLst/>
              <a:latin typeface="MS Gothic" panose="020B0609070205080204" pitchFamily="49" charset="-128"/>
              <a:ea typeface="MS Gothic" panose="020B0609070205080204" pitchFamily="49" charset="-128"/>
              <a:cs typeface="Times New Roman" panose="02020603050405020304" pitchFamily="18" charset="0"/>
            </a:endParaRPr>
          </a:p>
          <a:p>
            <a:pPr indent="133350" algn="just"/>
            <a:endPar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endParaRPr>
          </a:p>
          <a:p>
            <a:pPr indent="133350" algn="just"/>
            <a:r>
              <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rPr>
              <a:t>③ </a:t>
            </a:r>
            <a:r>
              <a:rPr lang="en-US" altLang="ja-JP" sz="2000" kern="100" dirty="0">
                <a:effectLst/>
                <a:latin typeface="MS Gothic" panose="020B0609070205080204" pitchFamily="49" charset="-128"/>
                <a:ea typeface="MS Gothic" panose="020B0609070205080204" pitchFamily="49" charset="-128"/>
                <a:cs typeface="Times New Roman" panose="02020603050405020304" pitchFamily="18" charset="0"/>
              </a:rPr>
              <a:t>WCRP</a:t>
            </a:r>
            <a:r>
              <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rPr>
              <a:t>と政府機関、国際機関、人権擁護に関わる</a:t>
            </a:r>
            <a:r>
              <a:rPr lang="en-US" altLang="ja-JP" sz="2000" kern="100" dirty="0">
                <a:effectLst/>
                <a:latin typeface="MS Gothic" panose="020B0609070205080204" pitchFamily="49" charset="-128"/>
                <a:ea typeface="MS Gothic" panose="020B0609070205080204" pitchFamily="49" charset="-128"/>
                <a:cs typeface="Times New Roman" panose="02020603050405020304" pitchFamily="18" charset="0"/>
              </a:rPr>
              <a:t>NGO</a:t>
            </a:r>
            <a:r>
              <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rPr>
              <a:t>や市民団体等との連帯</a:t>
            </a:r>
            <a:endParaRPr lang="en-US" altLang="ja-JP" sz="2000" kern="100" dirty="0">
              <a:effectLst/>
              <a:latin typeface="MS Gothic" panose="020B0609070205080204" pitchFamily="49" charset="-128"/>
              <a:ea typeface="MS Gothic" panose="020B0609070205080204" pitchFamily="49" charset="-128"/>
              <a:cs typeface="Times New Roman" panose="02020603050405020304" pitchFamily="18" charset="0"/>
            </a:endParaRPr>
          </a:p>
          <a:p>
            <a:pPr indent="133350" algn="just"/>
            <a:endPar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endParaRPr>
          </a:p>
          <a:p>
            <a:pPr indent="133350" algn="just"/>
            <a:r>
              <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rPr>
              <a:t>④</a:t>
            </a:r>
            <a:r>
              <a:rPr lang="en-US" altLang="ja-JP" sz="2000" kern="100" dirty="0">
                <a:effectLst/>
                <a:latin typeface="MS Gothic" panose="020B0609070205080204" pitchFamily="49" charset="-128"/>
                <a:ea typeface="MS Gothic" panose="020B0609070205080204" pitchFamily="49" charset="-128"/>
                <a:cs typeface="Times New Roman" panose="02020603050405020304" pitchFamily="18" charset="0"/>
              </a:rPr>
              <a:t> WCRP</a:t>
            </a:r>
            <a:r>
              <a:rPr lang="ja-JP" altLang="ja-JP" sz="2000" kern="100">
                <a:effectLst/>
                <a:latin typeface="MS Gothic" panose="020B0609070205080204" pitchFamily="49" charset="-128"/>
                <a:ea typeface="MS Gothic" panose="020B0609070205080204" pitchFamily="49" charset="-128"/>
                <a:cs typeface="Times New Roman" panose="02020603050405020304" pitchFamily="18" charset="0"/>
              </a:rPr>
              <a:t>の社会的資源を活かした犠牲者に対する精神的・物的支援</a:t>
            </a:r>
          </a:p>
          <a:p>
            <a:pPr algn="ctr"/>
            <a:endParaRPr lang="ja-JP" altLang="ja-JP" sz="2800" kern="100">
              <a:effectLst/>
              <a:latin typeface="MS Gothic" panose="020B0609070205080204" pitchFamily="49" charset="-128"/>
              <a:ea typeface="MS Gothic"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363620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37C146-B87B-433C-B75D-6DF6378CA27E}"/>
              </a:ext>
            </a:extLst>
          </p:cNvPr>
          <p:cNvSpPr>
            <a:spLocks noGrp="1"/>
          </p:cNvSpPr>
          <p:nvPr>
            <p:ph type="title"/>
          </p:nvPr>
        </p:nvSpPr>
        <p:spPr>
          <a:xfrm>
            <a:off x="838200" y="73285"/>
            <a:ext cx="10515600" cy="129145"/>
          </a:xfrm>
        </p:spPr>
        <p:txBody>
          <a:bodyPr>
            <a:noAutofit/>
          </a:bodyPr>
          <a:lstStyle/>
          <a:p>
            <a:pPr algn="ctr"/>
            <a:r>
              <a:rPr lang="en-US" altLang="ja-JP" sz="4000" b="1" dirty="0">
                <a:latin typeface="Garamond" panose="02020404030301010803" pitchFamily="18" charset="0"/>
              </a:rPr>
              <a:t>WCRP</a:t>
            </a:r>
            <a:r>
              <a:rPr lang="ja-JP" altLang="en-US" sz="4000" b="1">
                <a:latin typeface="Garamond" panose="02020404030301010803" pitchFamily="18" charset="0"/>
              </a:rPr>
              <a:t>日本委員会の取り組み</a:t>
            </a:r>
            <a:endParaRPr kumimoji="1" lang="ja-JP" altLang="en-US" sz="4000" b="1" dirty="0">
              <a:latin typeface="Garamond" panose="02020404030301010803" pitchFamily="18" charset="0"/>
            </a:endParaRPr>
          </a:p>
        </p:txBody>
      </p:sp>
      <p:sp>
        <p:nvSpPr>
          <p:cNvPr id="12" name="コンテンツ プレースホルダー 11">
            <a:extLst>
              <a:ext uri="{FF2B5EF4-FFF2-40B4-BE49-F238E27FC236}">
                <a16:creationId xmlns:a16="http://schemas.microsoft.com/office/drawing/2014/main" id="{DBC28027-267B-6D46-17B9-9C20835916E7}"/>
              </a:ext>
            </a:extLst>
          </p:cNvPr>
          <p:cNvSpPr>
            <a:spLocks noGrp="1"/>
          </p:cNvSpPr>
          <p:nvPr>
            <p:ph idx="1"/>
          </p:nvPr>
        </p:nvSpPr>
        <p:spPr>
          <a:xfrm>
            <a:off x="517788" y="1174519"/>
            <a:ext cx="5307980" cy="5485361"/>
          </a:xfrm>
          <a:ln w="15875">
            <a:solidFill>
              <a:schemeClr val="tx1"/>
            </a:solidFill>
          </a:ln>
        </p:spPr>
        <p:txBody>
          <a:bodyPr/>
          <a:lstStyle/>
          <a:p>
            <a:r>
              <a:rPr lang="en-US" altLang="ja-JP" sz="2400" dirty="0"/>
              <a:t>(</a:t>
            </a:r>
            <a:r>
              <a:rPr lang="ja-JP" altLang="en-US" sz="2400"/>
              <a:t>１</a:t>
            </a:r>
            <a:r>
              <a:rPr lang="en-US" altLang="ja-JP" sz="2400" dirty="0"/>
              <a:t>) </a:t>
            </a:r>
            <a:r>
              <a:rPr lang="ja-JP" altLang="en-US" sz="2400"/>
              <a:t>人身取引防止に対応する</a:t>
            </a:r>
            <a:endParaRPr lang="en-US" altLang="ja-JP" sz="2400" dirty="0"/>
          </a:p>
          <a:p>
            <a:r>
              <a:rPr lang="ja-JP" altLang="en-US" sz="2400"/>
              <a:t>特別事業部門（タスクフォース）の設置（</a:t>
            </a:r>
            <a:r>
              <a:rPr lang="en-US" altLang="ja-JP" sz="2400" dirty="0"/>
              <a:t>2020</a:t>
            </a:r>
            <a:r>
              <a:rPr lang="ja-JP" altLang="en-US" sz="2400"/>
              <a:t>年４月）</a:t>
            </a:r>
            <a:endParaRPr lang="en-US" altLang="ja-JP" sz="2400" dirty="0"/>
          </a:p>
          <a:p>
            <a:endParaRPr lang="ja-JP" altLang="en-US"/>
          </a:p>
        </p:txBody>
      </p:sp>
      <p:pic>
        <p:nvPicPr>
          <p:cNvPr id="3" name="図 2">
            <a:extLst>
              <a:ext uri="{FF2B5EF4-FFF2-40B4-BE49-F238E27FC236}">
                <a16:creationId xmlns:a16="http://schemas.microsoft.com/office/drawing/2014/main" id="{70F9539C-F4E0-5F21-D079-EAE5E6517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832" y="2701082"/>
            <a:ext cx="4408264" cy="3306198"/>
          </a:xfrm>
          <a:prstGeom prst="rect">
            <a:avLst/>
          </a:prstGeom>
        </p:spPr>
      </p:pic>
      <p:sp>
        <p:nvSpPr>
          <p:cNvPr id="4" name="コンテンツ プレースホルダー 11">
            <a:extLst>
              <a:ext uri="{FF2B5EF4-FFF2-40B4-BE49-F238E27FC236}">
                <a16:creationId xmlns:a16="http://schemas.microsoft.com/office/drawing/2014/main" id="{5080D072-CD6A-9EC5-450F-7CAF5BDE199A}"/>
              </a:ext>
            </a:extLst>
          </p:cNvPr>
          <p:cNvSpPr txBox="1">
            <a:spLocks/>
          </p:cNvSpPr>
          <p:nvPr/>
        </p:nvSpPr>
        <p:spPr>
          <a:xfrm>
            <a:off x="6313448" y="1155147"/>
            <a:ext cx="5528032" cy="5504733"/>
          </a:xfrm>
          <a:prstGeom prst="rect">
            <a:avLst/>
          </a:prstGeom>
          <a:ln w="15875">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r>
              <a:rPr lang="en-US" altLang="ja-JP" sz="2400" dirty="0"/>
              <a:t>(</a:t>
            </a:r>
            <a:r>
              <a:rPr lang="ja-JP" altLang="en-US" sz="2400"/>
              <a:t>２</a:t>
            </a:r>
            <a:r>
              <a:rPr lang="en-US" altLang="ja-JP" sz="2400" dirty="0"/>
              <a:t>) </a:t>
            </a:r>
            <a:r>
              <a:rPr lang="ja-JP" altLang="en-US" sz="2400"/>
              <a:t>日本政府への提言</a:t>
            </a:r>
            <a:r>
              <a:rPr lang="ja-JP" altLang="en-US"/>
              <a:t>（</a:t>
            </a:r>
            <a:r>
              <a:rPr lang="en-US" altLang="ja-JP" dirty="0"/>
              <a:t>2021</a:t>
            </a:r>
            <a:r>
              <a:rPr lang="ja-JP" altLang="en-US"/>
              <a:t>年７月</a:t>
            </a:r>
            <a:r>
              <a:rPr lang="ja-JP" altLang="en-US" sz="2400"/>
              <a:t>）</a:t>
            </a:r>
            <a:endParaRPr lang="en-US" altLang="ja-JP" sz="2400" dirty="0"/>
          </a:p>
          <a:p>
            <a:endParaRPr lang="en-US" altLang="ja-JP" sz="2400" dirty="0"/>
          </a:p>
          <a:p>
            <a:endParaRPr lang="ja-JP" altLang="en-US"/>
          </a:p>
        </p:txBody>
      </p:sp>
      <p:pic>
        <p:nvPicPr>
          <p:cNvPr id="7" name="図 6">
            <a:extLst>
              <a:ext uri="{FF2B5EF4-FFF2-40B4-BE49-F238E27FC236}">
                <a16:creationId xmlns:a16="http://schemas.microsoft.com/office/drawing/2014/main" id="{2B2BC58E-CC59-BB73-241F-A3FC7F58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521" y="1653470"/>
            <a:ext cx="3530206" cy="2352489"/>
          </a:xfrm>
          <a:prstGeom prst="rect">
            <a:avLst/>
          </a:prstGeom>
        </p:spPr>
      </p:pic>
      <p:pic>
        <p:nvPicPr>
          <p:cNvPr id="10" name="図 9">
            <a:extLst>
              <a:ext uri="{FF2B5EF4-FFF2-40B4-BE49-F238E27FC236}">
                <a16:creationId xmlns:a16="http://schemas.microsoft.com/office/drawing/2014/main" id="{2660E118-A6AD-E0F0-B7CB-2120884BC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8521" y="4124381"/>
            <a:ext cx="3530206" cy="2352619"/>
          </a:xfrm>
          <a:prstGeom prst="rect">
            <a:avLst/>
          </a:prstGeom>
        </p:spPr>
      </p:pic>
    </p:spTree>
    <p:extLst>
      <p:ext uri="{BB962C8B-B14F-4D97-AF65-F5344CB8AC3E}">
        <p14:creationId xmlns:p14="http://schemas.microsoft.com/office/powerpoint/2010/main" val="311846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37C146-B87B-433C-B75D-6DF6378CA27E}"/>
              </a:ext>
            </a:extLst>
          </p:cNvPr>
          <p:cNvSpPr>
            <a:spLocks noGrp="1"/>
          </p:cNvSpPr>
          <p:nvPr>
            <p:ph type="title"/>
          </p:nvPr>
        </p:nvSpPr>
        <p:spPr>
          <a:xfrm>
            <a:off x="838200" y="73285"/>
            <a:ext cx="10515600" cy="129145"/>
          </a:xfrm>
        </p:spPr>
        <p:txBody>
          <a:bodyPr>
            <a:noAutofit/>
          </a:bodyPr>
          <a:lstStyle/>
          <a:p>
            <a:pPr algn="ctr"/>
            <a:r>
              <a:rPr lang="en-US" altLang="ja-JP" sz="4000" b="1" dirty="0">
                <a:latin typeface="Garamond" panose="02020404030301010803" pitchFamily="18" charset="0"/>
              </a:rPr>
              <a:t>WCRP</a:t>
            </a:r>
            <a:r>
              <a:rPr lang="ja-JP" altLang="en-US" sz="4000" b="1">
                <a:latin typeface="Garamond" panose="02020404030301010803" pitchFamily="18" charset="0"/>
              </a:rPr>
              <a:t>日本委員会の取り組み</a:t>
            </a:r>
            <a:endParaRPr kumimoji="1" lang="ja-JP" altLang="en-US" sz="4000" b="1" dirty="0">
              <a:latin typeface="Garamond" panose="02020404030301010803" pitchFamily="18" charset="0"/>
            </a:endParaRPr>
          </a:p>
        </p:txBody>
      </p:sp>
      <p:sp>
        <p:nvSpPr>
          <p:cNvPr id="12" name="コンテンツ プレースホルダー 11">
            <a:extLst>
              <a:ext uri="{FF2B5EF4-FFF2-40B4-BE49-F238E27FC236}">
                <a16:creationId xmlns:a16="http://schemas.microsoft.com/office/drawing/2014/main" id="{DBC28027-267B-6D46-17B9-9C20835916E7}"/>
              </a:ext>
            </a:extLst>
          </p:cNvPr>
          <p:cNvSpPr>
            <a:spLocks noGrp="1"/>
          </p:cNvSpPr>
          <p:nvPr>
            <p:ph idx="1"/>
          </p:nvPr>
        </p:nvSpPr>
        <p:spPr>
          <a:xfrm>
            <a:off x="266704" y="1155147"/>
            <a:ext cx="5307980" cy="5485361"/>
          </a:xfrm>
          <a:ln w="15875">
            <a:solidFill>
              <a:schemeClr val="tx1"/>
            </a:solidFill>
          </a:ln>
        </p:spPr>
        <p:txBody>
          <a:bodyPr/>
          <a:lstStyle/>
          <a:p>
            <a:r>
              <a:rPr lang="en-US" altLang="ja-JP" sz="2400" dirty="0"/>
              <a:t>(</a:t>
            </a:r>
            <a:r>
              <a:rPr lang="ja-JP" altLang="en-US" sz="2400"/>
              <a:t>３</a:t>
            </a:r>
            <a:r>
              <a:rPr lang="en-US" altLang="ja-JP" sz="2400" dirty="0"/>
              <a:t>) </a:t>
            </a:r>
            <a:r>
              <a:rPr lang="ja-JP" altLang="en-US" sz="2400"/>
              <a:t>人身取引防止の記者会見</a:t>
            </a:r>
            <a:r>
              <a:rPr lang="ja-JP" altLang="en-US"/>
              <a:t>（</a:t>
            </a:r>
            <a:r>
              <a:rPr lang="en-US" altLang="ja-JP" dirty="0"/>
              <a:t>2021</a:t>
            </a:r>
            <a:r>
              <a:rPr lang="ja-JP" altLang="en-US"/>
              <a:t>年７月）</a:t>
            </a:r>
            <a:endParaRPr lang="en-US" altLang="ja-JP" dirty="0"/>
          </a:p>
          <a:p>
            <a:endParaRPr lang="ja-JP" altLang="en-US"/>
          </a:p>
        </p:txBody>
      </p:sp>
      <p:sp>
        <p:nvSpPr>
          <p:cNvPr id="4" name="コンテンツ プレースホルダー 11">
            <a:extLst>
              <a:ext uri="{FF2B5EF4-FFF2-40B4-BE49-F238E27FC236}">
                <a16:creationId xmlns:a16="http://schemas.microsoft.com/office/drawing/2014/main" id="{5080D072-CD6A-9EC5-450F-7CAF5BDE199A}"/>
              </a:ext>
            </a:extLst>
          </p:cNvPr>
          <p:cNvSpPr txBox="1">
            <a:spLocks/>
          </p:cNvSpPr>
          <p:nvPr/>
        </p:nvSpPr>
        <p:spPr>
          <a:xfrm>
            <a:off x="5836920" y="1155147"/>
            <a:ext cx="6202680" cy="5504733"/>
          </a:xfrm>
          <a:prstGeom prst="rect">
            <a:avLst/>
          </a:prstGeom>
          <a:ln w="15875">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r>
              <a:rPr lang="en-US" altLang="ja-JP" sz="2400" dirty="0"/>
              <a:t>(</a:t>
            </a:r>
            <a:r>
              <a:rPr lang="ja-JP" altLang="en-US" sz="2400"/>
              <a:t>４）技能実習制度の現地視察（香川県）</a:t>
            </a:r>
            <a:endParaRPr lang="en-US" altLang="ja-JP" sz="2400" dirty="0"/>
          </a:p>
          <a:p>
            <a:r>
              <a:rPr lang="ja-JP" altLang="en-US"/>
              <a:t>（</a:t>
            </a:r>
            <a:r>
              <a:rPr lang="en-US" altLang="ja-JP" dirty="0"/>
              <a:t>2022</a:t>
            </a:r>
            <a:r>
              <a:rPr lang="ja-JP" altLang="en-US"/>
              <a:t>年７月）</a:t>
            </a:r>
            <a:endParaRPr lang="en-US" altLang="ja-JP" dirty="0"/>
          </a:p>
          <a:p>
            <a:endParaRPr lang="en-US" altLang="ja-JP" sz="2400" dirty="0"/>
          </a:p>
          <a:p>
            <a:pPr marL="0" indent="0">
              <a:buNone/>
            </a:pPr>
            <a:endParaRPr lang="ja-JP" altLang="en-US"/>
          </a:p>
        </p:txBody>
      </p:sp>
      <p:pic>
        <p:nvPicPr>
          <p:cNvPr id="6" name="図 5">
            <a:extLst>
              <a:ext uri="{FF2B5EF4-FFF2-40B4-BE49-F238E27FC236}">
                <a16:creationId xmlns:a16="http://schemas.microsoft.com/office/drawing/2014/main" id="{C457D9F7-A051-8E55-AC60-46C52181D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577" y="1893437"/>
            <a:ext cx="3245223" cy="2163482"/>
          </a:xfrm>
          <a:prstGeom prst="rect">
            <a:avLst/>
          </a:prstGeom>
        </p:spPr>
      </p:pic>
      <p:pic>
        <p:nvPicPr>
          <p:cNvPr id="9" name="図 8">
            <a:extLst>
              <a:ext uri="{FF2B5EF4-FFF2-40B4-BE49-F238E27FC236}">
                <a16:creationId xmlns:a16="http://schemas.microsoft.com/office/drawing/2014/main" id="{EF34AEB1-12BA-D1AE-1F7F-7A944B4E3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576" y="4169968"/>
            <a:ext cx="3327439" cy="2217490"/>
          </a:xfrm>
          <a:prstGeom prst="rect">
            <a:avLst/>
          </a:prstGeom>
        </p:spPr>
      </p:pic>
      <p:pic>
        <p:nvPicPr>
          <p:cNvPr id="13" name="図 12">
            <a:extLst>
              <a:ext uri="{FF2B5EF4-FFF2-40B4-BE49-F238E27FC236}">
                <a16:creationId xmlns:a16="http://schemas.microsoft.com/office/drawing/2014/main" id="{8D9D6D4B-F9C4-B955-C0C1-25B740654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192" y="4333040"/>
            <a:ext cx="3073847" cy="2307468"/>
          </a:xfrm>
          <a:prstGeom prst="rect">
            <a:avLst/>
          </a:prstGeom>
        </p:spPr>
      </p:pic>
      <p:pic>
        <p:nvPicPr>
          <p:cNvPr id="15" name="図 14">
            <a:extLst>
              <a:ext uri="{FF2B5EF4-FFF2-40B4-BE49-F238E27FC236}">
                <a16:creationId xmlns:a16="http://schemas.microsoft.com/office/drawing/2014/main" id="{004CE4AC-03B1-2241-3A1B-F423C6B10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193" y="1973766"/>
            <a:ext cx="3073847" cy="2307468"/>
          </a:xfrm>
          <a:prstGeom prst="rect">
            <a:avLst/>
          </a:prstGeom>
        </p:spPr>
      </p:pic>
    </p:spTree>
    <p:extLst>
      <p:ext uri="{BB962C8B-B14F-4D97-AF65-F5344CB8AC3E}">
        <p14:creationId xmlns:p14="http://schemas.microsoft.com/office/powerpoint/2010/main" val="2220075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37C146-B87B-433C-B75D-6DF6378CA27E}"/>
              </a:ext>
            </a:extLst>
          </p:cNvPr>
          <p:cNvSpPr>
            <a:spLocks noGrp="1"/>
          </p:cNvSpPr>
          <p:nvPr>
            <p:ph type="title"/>
          </p:nvPr>
        </p:nvSpPr>
        <p:spPr>
          <a:xfrm>
            <a:off x="838200" y="73285"/>
            <a:ext cx="10515600" cy="129145"/>
          </a:xfrm>
        </p:spPr>
        <p:txBody>
          <a:bodyPr>
            <a:noAutofit/>
          </a:bodyPr>
          <a:lstStyle/>
          <a:p>
            <a:pPr algn="ctr"/>
            <a:r>
              <a:rPr lang="en-US" altLang="ja-JP" sz="4000" b="1" dirty="0">
                <a:latin typeface="Garamond" panose="02020404030301010803" pitchFamily="18" charset="0"/>
              </a:rPr>
              <a:t>WCRP</a:t>
            </a:r>
            <a:r>
              <a:rPr lang="ja-JP" altLang="en-US" sz="4000" b="1">
                <a:latin typeface="Garamond" panose="02020404030301010803" pitchFamily="18" charset="0"/>
              </a:rPr>
              <a:t>日本委員会の取り組み</a:t>
            </a:r>
            <a:endParaRPr kumimoji="1" lang="ja-JP" altLang="en-US" sz="4000" b="1" dirty="0">
              <a:latin typeface="Garamond" panose="02020404030301010803" pitchFamily="18" charset="0"/>
            </a:endParaRPr>
          </a:p>
        </p:txBody>
      </p:sp>
      <p:sp>
        <p:nvSpPr>
          <p:cNvPr id="12" name="コンテンツ プレースホルダー 11">
            <a:extLst>
              <a:ext uri="{FF2B5EF4-FFF2-40B4-BE49-F238E27FC236}">
                <a16:creationId xmlns:a16="http://schemas.microsoft.com/office/drawing/2014/main" id="{DBC28027-267B-6D46-17B9-9C20835916E7}"/>
              </a:ext>
            </a:extLst>
          </p:cNvPr>
          <p:cNvSpPr>
            <a:spLocks noGrp="1"/>
          </p:cNvSpPr>
          <p:nvPr>
            <p:ph idx="1"/>
          </p:nvPr>
        </p:nvSpPr>
        <p:spPr>
          <a:xfrm>
            <a:off x="266704" y="762001"/>
            <a:ext cx="11590016" cy="5912520"/>
          </a:xfrm>
          <a:ln w="15875">
            <a:solidFill>
              <a:schemeClr val="tx1"/>
            </a:solidFill>
          </a:ln>
        </p:spPr>
        <p:txBody>
          <a:bodyPr/>
          <a:lstStyle/>
          <a:p>
            <a:r>
              <a:rPr lang="en-US" altLang="ja-JP" sz="2400" dirty="0"/>
              <a:t>(</a:t>
            </a:r>
            <a:r>
              <a:rPr lang="ja-JP" altLang="en-US" sz="2400"/>
              <a:t>５</a:t>
            </a:r>
            <a:r>
              <a:rPr lang="en-US" altLang="ja-JP" sz="2400" dirty="0"/>
              <a:t>) </a:t>
            </a:r>
            <a:r>
              <a:rPr lang="ja-JP" altLang="en-US" sz="2400"/>
              <a:t>人身取引防止に向けた祈り（</a:t>
            </a:r>
            <a:r>
              <a:rPr lang="en-US" altLang="ja-JP" sz="2400" dirty="0"/>
              <a:t>2022</a:t>
            </a:r>
            <a:r>
              <a:rPr lang="ja-JP" altLang="en-US" sz="2400"/>
              <a:t>年２月）</a:t>
            </a:r>
            <a:endParaRPr lang="en-US" altLang="ja-JP" sz="2400" dirty="0"/>
          </a:p>
          <a:p>
            <a:endParaRPr lang="en-US" altLang="ja-JP" sz="2400" dirty="0"/>
          </a:p>
          <a:p>
            <a:pPr marL="0" indent="0">
              <a:buNone/>
            </a:pPr>
            <a:endParaRPr lang="ja-JP" altLang="en-US"/>
          </a:p>
        </p:txBody>
      </p:sp>
      <p:pic>
        <p:nvPicPr>
          <p:cNvPr id="5" name="図 4">
            <a:extLst>
              <a:ext uri="{FF2B5EF4-FFF2-40B4-BE49-F238E27FC236}">
                <a16:creationId xmlns:a16="http://schemas.microsoft.com/office/drawing/2014/main" id="{AF219703-04B9-8111-2FD3-F0CEFBCC7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680" y="1209437"/>
            <a:ext cx="4074160" cy="3055620"/>
          </a:xfrm>
          <a:prstGeom prst="rect">
            <a:avLst/>
          </a:prstGeom>
        </p:spPr>
      </p:pic>
      <p:pic>
        <p:nvPicPr>
          <p:cNvPr id="8" name="図 7">
            <a:extLst>
              <a:ext uri="{FF2B5EF4-FFF2-40B4-BE49-F238E27FC236}">
                <a16:creationId xmlns:a16="http://schemas.microsoft.com/office/drawing/2014/main" id="{97551A52-CC98-1983-F074-600BB46B7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140" y="4038599"/>
            <a:ext cx="3398121" cy="2548591"/>
          </a:xfrm>
          <a:prstGeom prst="rect">
            <a:avLst/>
          </a:prstGeom>
        </p:spPr>
      </p:pic>
      <p:pic>
        <p:nvPicPr>
          <p:cNvPr id="11" name="図 10">
            <a:extLst>
              <a:ext uri="{FF2B5EF4-FFF2-40B4-BE49-F238E27FC236}">
                <a16:creationId xmlns:a16="http://schemas.microsoft.com/office/drawing/2014/main" id="{6C26FE03-3CFA-1D8C-8E04-F805787D9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276" y="3958290"/>
            <a:ext cx="3505200" cy="2628900"/>
          </a:xfrm>
          <a:prstGeom prst="rect">
            <a:avLst/>
          </a:prstGeom>
        </p:spPr>
      </p:pic>
      <p:pic>
        <p:nvPicPr>
          <p:cNvPr id="16" name="図 15">
            <a:extLst>
              <a:ext uri="{FF2B5EF4-FFF2-40B4-BE49-F238E27FC236}">
                <a16:creationId xmlns:a16="http://schemas.microsoft.com/office/drawing/2014/main" id="{B10EB1F5-142C-C581-210E-00CE172E4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3780" y="1173004"/>
            <a:ext cx="3896360" cy="2922270"/>
          </a:xfrm>
          <a:prstGeom prst="rect">
            <a:avLst/>
          </a:prstGeom>
        </p:spPr>
      </p:pic>
    </p:spTree>
    <p:extLst>
      <p:ext uri="{BB962C8B-B14F-4D97-AF65-F5344CB8AC3E}">
        <p14:creationId xmlns:p14="http://schemas.microsoft.com/office/powerpoint/2010/main" val="2063631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291</TotalTime>
  <Words>423</Words>
  <Application>Microsoft Macintosh PowerPoint</Application>
  <PresentationFormat>ワイド画面</PresentationFormat>
  <Paragraphs>37</Paragraphs>
  <Slides>8</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8</vt:i4>
      </vt:variant>
    </vt:vector>
  </HeadingPairs>
  <TitlesOfParts>
    <vt:vector size="15" baseType="lpstr">
      <vt:lpstr>MS Gothic</vt:lpstr>
      <vt:lpstr>游明朝</vt:lpstr>
      <vt:lpstr>Arial</vt:lpstr>
      <vt:lpstr>Century Gothic</vt:lpstr>
      <vt:lpstr>Garamond</vt:lpstr>
      <vt:lpstr>Wingdings 3</vt:lpstr>
      <vt:lpstr>イオン</vt:lpstr>
      <vt:lpstr>  アジア宗教者平和会議（ACRP）  事務総長　篠原祥哲</vt:lpstr>
      <vt:lpstr>ACRPとは、 1976年に創設されたアジアにおける諸宗教の連合による平和活動団体。現在、22カ国にACRP諸宗教ネットワークがある </vt:lpstr>
      <vt:lpstr>ACRPの人身取引防止への取り組み</vt:lpstr>
      <vt:lpstr>ACRPの人身取引防止への取り組み</vt:lpstr>
      <vt:lpstr>PowerPoint プレゼンテーション</vt:lpstr>
      <vt:lpstr>WCRP日本委員会の取り組み</vt:lpstr>
      <vt:lpstr>WCRP日本委員会の取り組み</vt:lpstr>
      <vt:lpstr>WCRP日本委員会の取り組み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Religions for Peace Asia (ACRP)  Secretary General   Rev. Dr. Yoshinori Shinohara</dc:title>
  <dc:creator>WCRP28</dc:creator>
  <cp:lastModifiedBy>Microsoft Office User</cp:lastModifiedBy>
  <cp:revision>27</cp:revision>
  <dcterms:created xsi:type="dcterms:W3CDTF">2022-09-17T07:15:33Z</dcterms:created>
  <dcterms:modified xsi:type="dcterms:W3CDTF">2023-07-01T02:16:50Z</dcterms:modified>
</cp:coreProperties>
</file>