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5" r:id="rId9"/>
    <p:sldId id="264" r:id="rId10"/>
    <p:sldId id="269" r:id="rId11"/>
  </p:sldIdLst>
  <p:sldSz cx="18288000" cy="10287000"/>
  <p:notesSz cx="6858000" cy="9144000"/>
  <p:embeddedFontLst>
    <p:embeddedFont>
      <p:font typeface="Source Han Sans JP" panose="020B0600070205080204" charset="-128"/>
      <p:regular r:id="rId12"/>
    </p:embeddedFont>
    <p:embeddedFont>
      <p:font typeface="UDモトヤ明朝 Bold" panose="020B0600070205080204" charset="-128"/>
      <p:regular r:id="rId13"/>
    </p:embeddedFont>
    <p:embeddedFont>
      <p:font typeface="UDモトヤ明朝 Light" panose="020B0600070205080204" charset="-128"/>
      <p:regular r:id="rId14"/>
    </p:embeddedFon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963" y="9357565"/>
            <a:ext cx="18897249" cy="1438564"/>
            <a:chOff x="0" y="0"/>
            <a:chExt cx="4977053" cy="378881"/>
          </a:xfrm>
        </p:grpSpPr>
        <p:sp>
          <p:nvSpPr>
            <p:cNvPr id="3" name="Freeform 3"/>
            <p:cNvSpPr/>
            <p:nvPr/>
          </p:nvSpPr>
          <p:spPr>
            <a:xfrm>
              <a:off x="0" y="0"/>
              <a:ext cx="4977053" cy="378881"/>
            </a:xfrm>
            <a:custGeom>
              <a:avLst/>
              <a:gdLst/>
              <a:ahLst/>
              <a:cxnLst/>
              <a:rect l="l" t="t" r="r" b="b"/>
              <a:pathLst>
                <a:path w="4977053" h="378881">
                  <a:moveTo>
                    <a:pt x="0" y="0"/>
                  </a:moveTo>
                  <a:lnTo>
                    <a:pt x="4977053" y="0"/>
                  </a:lnTo>
                  <a:lnTo>
                    <a:pt x="4977053" y="378881"/>
                  </a:lnTo>
                  <a:lnTo>
                    <a:pt x="0" y="378881"/>
                  </a:lnTo>
                  <a:close/>
                </a:path>
              </a:pathLst>
            </a:custGeom>
            <a:gradFill rotWithShape="1">
              <a:gsLst>
                <a:gs pos="0">
                  <a:srgbClr val="CDFFD8">
                    <a:alpha val="100000"/>
                  </a:srgbClr>
                </a:gs>
                <a:gs pos="100000">
                  <a:srgbClr val="94B9FF">
                    <a:alpha val="100000"/>
                  </a:srgbClr>
                </a:gs>
              </a:gsLst>
              <a:lin ang="0"/>
            </a:gradFill>
          </p:spPr>
          <p:txBody>
            <a:bodyPr/>
            <a:lstStyle/>
            <a:p>
              <a:endParaRPr lang="ja-JP" altLang="en-US"/>
            </a:p>
          </p:txBody>
        </p:sp>
        <p:sp>
          <p:nvSpPr>
            <p:cNvPr id="4" name="TextBox 4"/>
            <p:cNvSpPr txBox="1"/>
            <p:nvPr/>
          </p:nvSpPr>
          <p:spPr>
            <a:xfrm>
              <a:off x="0" y="-219075"/>
              <a:ext cx="4977053" cy="59795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57963" y="-531185"/>
            <a:ext cx="18897249" cy="1438564"/>
            <a:chOff x="0" y="0"/>
            <a:chExt cx="4977053" cy="378881"/>
          </a:xfrm>
        </p:grpSpPr>
        <p:sp>
          <p:nvSpPr>
            <p:cNvPr id="6" name="Freeform 6"/>
            <p:cNvSpPr/>
            <p:nvPr/>
          </p:nvSpPr>
          <p:spPr>
            <a:xfrm>
              <a:off x="0" y="0"/>
              <a:ext cx="4977053" cy="378881"/>
            </a:xfrm>
            <a:custGeom>
              <a:avLst/>
              <a:gdLst/>
              <a:ahLst/>
              <a:cxnLst/>
              <a:rect l="l" t="t" r="r" b="b"/>
              <a:pathLst>
                <a:path w="4977053" h="378881">
                  <a:moveTo>
                    <a:pt x="0" y="0"/>
                  </a:moveTo>
                  <a:lnTo>
                    <a:pt x="4977053" y="0"/>
                  </a:lnTo>
                  <a:lnTo>
                    <a:pt x="4977053" y="378881"/>
                  </a:lnTo>
                  <a:lnTo>
                    <a:pt x="0" y="378881"/>
                  </a:lnTo>
                  <a:close/>
                </a:path>
              </a:pathLst>
            </a:custGeom>
            <a:gradFill rotWithShape="1">
              <a:gsLst>
                <a:gs pos="0">
                  <a:srgbClr val="CDFFD8">
                    <a:alpha val="100000"/>
                  </a:srgbClr>
                </a:gs>
                <a:gs pos="100000">
                  <a:srgbClr val="94B9FF">
                    <a:alpha val="100000"/>
                  </a:srgbClr>
                </a:gs>
              </a:gsLst>
              <a:lin ang="0"/>
            </a:gradFill>
          </p:spPr>
          <p:txBody>
            <a:bodyPr/>
            <a:lstStyle/>
            <a:p>
              <a:endParaRPr lang="ja-JP" altLang="en-US"/>
            </a:p>
          </p:txBody>
        </p:sp>
        <p:sp>
          <p:nvSpPr>
            <p:cNvPr id="7" name="TextBox 7"/>
            <p:cNvSpPr txBox="1"/>
            <p:nvPr/>
          </p:nvSpPr>
          <p:spPr>
            <a:xfrm>
              <a:off x="0" y="-219075"/>
              <a:ext cx="4977053" cy="597956"/>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106088" y="8385576"/>
            <a:ext cx="3752714" cy="872724"/>
          </a:xfrm>
          <a:custGeom>
            <a:avLst/>
            <a:gdLst/>
            <a:ahLst/>
            <a:cxnLst/>
            <a:rect l="l" t="t" r="r" b="b"/>
            <a:pathLst>
              <a:path w="3752714" h="872724">
                <a:moveTo>
                  <a:pt x="0" y="0"/>
                </a:moveTo>
                <a:lnTo>
                  <a:pt x="3752714" y="0"/>
                </a:lnTo>
                <a:lnTo>
                  <a:pt x="3752714" y="872724"/>
                </a:lnTo>
                <a:lnTo>
                  <a:pt x="0" y="872724"/>
                </a:lnTo>
                <a:lnTo>
                  <a:pt x="0" y="0"/>
                </a:lnTo>
                <a:close/>
              </a:path>
            </a:pathLst>
          </a:custGeom>
          <a:blipFill>
            <a:blip r:embed="rId2"/>
            <a:stretch>
              <a:fillRect/>
            </a:stretch>
          </a:blipFill>
        </p:spPr>
        <p:txBody>
          <a:bodyPr/>
          <a:lstStyle/>
          <a:p>
            <a:endParaRPr lang="ja-JP" altLang="en-US"/>
          </a:p>
        </p:txBody>
      </p:sp>
      <p:sp>
        <p:nvSpPr>
          <p:cNvPr id="9" name="TextBox 9"/>
          <p:cNvSpPr txBox="1"/>
          <p:nvPr/>
        </p:nvSpPr>
        <p:spPr>
          <a:xfrm>
            <a:off x="7138393" y="2439469"/>
            <a:ext cx="3595223" cy="1437999"/>
          </a:xfrm>
          <a:prstGeom prst="rect">
            <a:avLst/>
          </a:prstGeom>
        </p:spPr>
        <p:txBody>
          <a:bodyPr lIns="0" tIns="0" rIns="0" bIns="0" rtlCol="0" anchor="t">
            <a:spAutoFit/>
          </a:bodyPr>
          <a:lstStyle/>
          <a:p>
            <a:pPr marL="0" lvl="0" indent="0" algn="ctr">
              <a:lnSpc>
                <a:spcPts val="6399"/>
              </a:lnSpc>
              <a:spcBef>
                <a:spcPct val="0"/>
              </a:spcBef>
            </a:pPr>
            <a:r>
              <a:rPr lang="en-US" sz="4999" b="1" u="none" strike="noStrike" dirty="0">
                <a:solidFill>
                  <a:srgbClr val="4E454A"/>
                </a:solidFill>
                <a:latin typeface="UDモトヤ明朝 Bold"/>
                <a:ea typeface="UDモトヤ明朝 Bold"/>
                <a:cs typeface="UDモトヤ明朝 Bold"/>
                <a:sym typeface="UDモトヤ明朝 Bold"/>
              </a:rPr>
              <a:t>2025年度版</a:t>
            </a:r>
          </a:p>
        </p:txBody>
      </p:sp>
      <p:sp>
        <p:nvSpPr>
          <p:cNvPr id="10" name="TextBox 10"/>
          <p:cNvSpPr txBox="1"/>
          <p:nvPr/>
        </p:nvSpPr>
        <p:spPr>
          <a:xfrm>
            <a:off x="1028700" y="3994998"/>
            <a:ext cx="16230600" cy="2872994"/>
          </a:xfrm>
          <a:prstGeom prst="rect">
            <a:avLst/>
          </a:prstGeom>
        </p:spPr>
        <p:txBody>
          <a:bodyPr lIns="0" tIns="0" rIns="0" bIns="0" rtlCol="0" anchor="t">
            <a:spAutoFit/>
          </a:bodyPr>
          <a:lstStyle/>
          <a:p>
            <a:pPr algn="ctr">
              <a:lnSpc>
                <a:spcPts val="8848"/>
              </a:lnSpc>
            </a:pPr>
            <a:r>
              <a:rPr lang="en-US" sz="6912" b="1" spc="62" dirty="0" err="1">
                <a:solidFill>
                  <a:srgbClr val="4E454A"/>
                </a:solidFill>
                <a:latin typeface="UDモトヤ明朝 Bold"/>
                <a:ea typeface="UDモトヤ明朝 Bold"/>
                <a:cs typeface="UDモトヤ明朝 Bold"/>
                <a:sym typeface="UDモトヤ明朝 Bold"/>
              </a:rPr>
              <a:t>WCRP日本委員会</a:t>
            </a:r>
            <a:endParaRPr lang="en-US" sz="6912" b="1" spc="62" dirty="0">
              <a:solidFill>
                <a:srgbClr val="4E454A"/>
              </a:solidFill>
              <a:latin typeface="UDモトヤ明朝 Bold"/>
              <a:ea typeface="UDモトヤ明朝 Bold"/>
              <a:cs typeface="UDモトヤ明朝 Bold"/>
              <a:sym typeface="UDモトヤ明朝 Bold"/>
            </a:endParaRPr>
          </a:p>
          <a:p>
            <a:pPr marL="0" lvl="0" indent="0" algn="ctr">
              <a:lnSpc>
                <a:spcPts val="8848"/>
              </a:lnSpc>
            </a:pPr>
            <a:r>
              <a:rPr lang="en-US" sz="6912" b="1" spc="62" dirty="0" err="1">
                <a:solidFill>
                  <a:srgbClr val="4E454A"/>
                </a:solidFill>
                <a:latin typeface="UDモトヤ明朝 Bold"/>
                <a:ea typeface="UDモトヤ明朝 Bold"/>
                <a:cs typeface="UDモトヤ明朝 Bold"/>
                <a:sym typeface="UDモトヤ明朝 Bold"/>
              </a:rPr>
              <a:t>人身売買禁止タスクフォース</a:t>
            </a:r>
            <a:endParaRPr lang="en-US" sz="6912" b="1" spc="62" dirty="0">
              <a:solidFill>
                <a:srgbClr val="4E454A"/>
              </a:solidFill>
              <a:latin typeface="UDモトヤ明朝 Bold"/>
              <a:ea typeface="UDモトヤ明朝 Bold"/>
              <a:cs typeface="UDモトヤ明朝 Bold"/>
              <a:sym typeface="UDモトヤ明朝 Bold"/>
            </a:endParaRPr>
          </a:p>
        </p:txBody>
      </p:sp>
      <p:sp>
        <p:nvSpPr>
          <p:cNvPr id="11" name="TextBox 11"/>
          <p:cNvSpPr txBox="1"/>
          <p:nvPr/>
        </p:nvSpPr>
        <p:spPr>
          <a:xfrm>
            <a:off x="3352505" y="7207853"/>
            <a:ext cx="14762222" cy="481329"/>
          </a:xfrm>
          <a:prstGeom prst="rect">
            <a:avLst/>
          </a:prstGeom>
        </p:spPr>
        <p:txBody>
          <a:bodyPr lIns="0" tIns="0" rIns="0" bIns="0" rtlCol="0" anchor="t">
            <a:spAutoFit/>
          </a:bodyPr>
          <a:lstStyle/>
          <a:p>
            <a:pPr algn="just">
              <a:lnSpc>
                <a:spcPts val="3920"/>
              </a:lnSpc>
            </a:pPr>
            <a:r>
              <a:rPr lang="en-US" sz="2800" dirty="0">
                <a:solidFill>
                  <a:srgbClr val="4E454A"/>
                </a:solidFill>
                <a:latin typeface="Source Han Sans JP"/>
                <a:ea typeface="Source Han Sans JP"/>
                <a:cs typeface="Source Han Sans JP"/>
                <a:sym typeface="Source Han Sans JP"/>
              </a:rPr>
              <a:t>※2020年度～2022年度は「人身取引防止タスクフォース」の名称で活動</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4" name="TextBox 4"/>
          <p:cNvSpPr txBox="1"/>
          <p:nvPr/>
        </p:nvSpPr>
        <p:spPr>
          <a:xfrm>
            <a:off x="1295400" y="4991100"/>
            <a:ext cx="16230600" cy="1059393"/>
          </a:xfrm>
          <a:prstGeom prst="rect">
            <a:avLst/>
          </a:prstGeom>
        </p:spPr>
        <p:txBody>
          <a:bodyPr lIns="0" tIns="0" rIns="0" bIns="0" rtlCol="0" anchor="t">
            <a:spAutoFit/>
          </a:bodyPr>
          <a:lstStyle/>
          <a:p>
            <a:pPr marL="0" lvl="0" indent="0" algn="ctr">
              <a:lnSpc>
                <a:spcPts val="8959"/>
              </a:lnSpc>
            </a:pPr>
            <a:r>
              <a:rPr lang="ja-JP" altLang="en-US" sz="6999" b="1" spc="657" dirty="0">
                <a:solidFill>
                  <a:srgbClr val="4E454A"/>
                </a:solidFill>
                <a:latin typeface="UDモトヤ明朝 Bold"/>
                <a:ea typeface="UDモトヤ明朝 Bold"/>
                <a:cs typeface="UDモトヤ明朝 Bold"/>
                <a:sym typeface="UDモトヤ明朝 Bold"/>
              </a:rPr>
              <a:t>ご清聴ありがとうございました。</a:t>
            </a:r>
            <a:endParaRPr lang="en-US" sz="6999" b="1" spc="657" dirty="0">
              <a:solidFill>
                <a:srgbClr val="4E454A"/>
              </a:solidFill>
              <a:latin typeface="UDモトヤ明朝 Bold"/>
              <a:ea typeface="UDモトヤ明朝 Bold"/>
              <a:cs typeface="UDモトヤ明朝 Bold"/>
              <a:sym typeface="UDモトヤ明朝 Bold"/>
            </a:endParaRPr>
          </a:p>
        </p:txBody>
      </p:sp>
      <p:sp>
        <p:nvSpPr>
          <p:cNvPr id="13" name="Freeform 8">
            <a:extLst>
              <a:ext uri="{FF2B5EF4-FFF2-40B4-BE49-F238E27FC236}">
                <a16:creationId xmlns:a16="http://schemas.microsoft.com/office/drawing/2014/main" id="{51118C72-76EA-848F-9ED5-4779B17A6EAA}"/>
              </a:ext>
            </a:extLst>
          </p:cNvPr>
          <p:cNvSpPr/>
          <p:nvPr/>
        </p:nvSpPr>
        <p:spPr>
          <a:xfrm>
            <a:off x="14106088" y="8385576"/>
            <a:ext cx="3752714" cy="872724"/>
          </a:xfrm>
          <a:custGeom>
            <a:avLst/>
            <a:gdLst/>
            <a:ahLst/>
            <a:cxnLst/>
            <a:rect l="l" t="t" r="r" b="b"/>
            <a:pathLst>
              <a:path w="3752714" h="872724">
                <a:moveTo>
                  <a:pt x="0" y="0"/>
                </a:moveTo>
                <a:lnTo>
                  <a:pt x="3752714" y="0"/>
                </a:lnTo>
                <a:lnTo>
                  <a:pt x="3752714" y="872724"/>
                </a:lnTo>
                <a:lnTo>
                  <a:pt x="0" y="872724"/>
                </a:lnTo>
                <a:lnTo>
                  <a:pt x="0" y="0"/>
                </a:lnTo>
                <a:close/>
              </a:path>
            </a:pathLst>
          </a:custGeom>
          <a:blipFill>
            <a:blip r:embed="rId2"/>
            <a:stretch>
              <a:fillRect/>
            </a:stretch>
          </a:blipFill>
        </p:spPr>
        <p:txBody>
          <a:bodyPr/>
          <a:lstStyle/>
          <a:p>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43940" y="4525709"/>
            <a:ext cx="16230600" cy="1758569"/>
          </a:xfrm>
          <a:prstGeom prst="rect">
            <a:avLst/>
          </a:prstGeom>
        </p:spPr>
        <p:txBody>
          <a:bodyPr lIns="0" tIns="0" rIns="0" bIns="0" rtlCol="0" anchor="t">
            <a:spAutoFit/>
          </a:bodyPr>
          <a:lstStyle/>
          <a:p>
            <a:pPr marL="0" lvl="0" indent="0" algn="ctr">
              <a:lnSpc>
                <a:spcPts val="8848"/>
              </a:lnSpc>
            </a:pPr>
            <a:r>
              <a:rPr lang="en-US" sz="6912" b="1" spc="62" dirty="0" err="1">
                <a:solidFill>
                  <a:srgbClr val="4E454A"/>
                </a:solidFill>
                <a:latin typeface="UDモトヤ明朝 Bold"/>
                <a:ea typeface="UDモトヤ明朝 Bold"/>
                <a:cs typeface="UDモトヤ明朝 Bold"/>
                <a:sym typeface="UDモトヤ明朝 Bold"/>
              </a:rPr>
              <a:t>WCRP日本委員会</a:t>
            </a:r>
            <a:endParaRPr lang="en-US" sz="6912" b="1" spc="62" dirty="0">
              <a:solidFill>
                <a:srgbClr val="4E454A"/>
              </a:solidFill>
              <a:latin typeface="UDモトヤ明朝 Bold"/>
              <a:ea typeface="UDモトヤ明朝 Bold"/>
              <a:cs typeface="UDモトヤ明朝 Bold"/>
              <a:sym typeface="UDモトヤ明朝 Bold"/>
            </a:endParaRPr>
          </a:p>
        </p:txBody>
      </p:sp>
      <p:sp>
        <p:nvSpPr>
          <p:cNvPr id="3" name="TextBox 3"/>
          <p:cNvSpPr txBox="1"/>
          <p:nvPr/>
        </p:nvSpPr>
        <p:spPr>
          <a:xfrm>
            <a:off x="1028700" y="2729547"/>
            <a:ext cx="16230600" cy="1273176"/>
          </a:xfrm>
          <a:prstGeom prst="rect">
            <a:avLst/>
          </a:prstGeom>
        </p:spPr>
        <p:txBody>
          <a:bodyPr lIns="0" tIns="0" rIns="0" bIns="0" rtlCol="0" anchor="t">
            <a:spAutoFit/>
          </a:bodyPr>
          <a:lstStyle/>
          <a:p>
            <a:pPr marL="0" lvl="0" indent="0" algn="ctr">
              <a:lnSpc>
                <a:spcPts val="6399"/>
              </a:lnSpc>
            </a:pPr>
            <a:r>
              <a:rPr lang="en-US" sz="4999" b="1" dirty="0">
                <a:solidFill>
                  <a:srgbClr val="4E454A"/>
                </a:solidFill>
                <a:latin typeface="UDモトヤ明朝 Bold"/>
                <a:ea typeface="UDモトヤ明朝 Bold"/>
                <a:cs typeface="UDモトヤ明朝 Bold"/>
                <a:sym typeface="UDモトヤ明朝 Bold"/>
              </a:rPr>
              <a:t>01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14878" y="492351"/>
            <a:ext cx="17288723" cy="9302298"/>
            <a:chOff x="0" y="0"/>
            <a:chExt cx="4553408" cy="2449988"/>
          </a:xfrm>
        </p:grpSpPr>
        <p:sp>
          <p:nvSpPr>
            <p:cNvPr id="3" name="Freeform 3"/>
            <p:cNvSpPr/>
            <p:nvPr/>
          </p:nvSpPr>
          <p:spPr>
            <a:xfrm>
              <a:off x="0" y="0"/>
              <a:ext cx="4553408" cy="2449988"/>
            </a:xfrm>
            <a:custGeom>
              <a:avLst/>
              <a:gdLst/>
              <a:ahLst/>
              <a:cxnLst/>
              <a:rect l="l" t="t" r="r" b="b"/>
              <a:pathLst>
                <a:path w="4553408" h="2449988">
                  <a:moveTo>
                    <a:pt x="10747" y="0"/>
                  </a:moveTo>
                  <a:lnTo>
                    <a:pt x="4542661" y="0"/>
                  </a:lnTo>
                  <a:cubicBezTo>
                    <a:pt x="4548597" y="0"/>
                    <a:pt x="4553408" y="4812"/>
                    <a:pt x="4553408" y="10747"/>
                  </a:cubicBezTo>
                  <a:lnTo>
                    <a:pt x="4553408" y="2439241"/>
                  </a:lnTo>
                  <a:cubicBezTo>
                    <a:pt x="4553408" y="2442091"/>
                    <a:pt x="4552276" y="2444825"/>
                    <a:pt x="4550261" y="2446840"/>
                  </a:cubicBezTo>
                  <a:cubicBezTo>
                    <a:pt x="4548245" y="2448856"/>
                    <a:pt x="4545512" y="2449988"/>
                    <a:pt x="4542661" y="2449988"/>
                  </a:cubicBezTo>
                  <a:lnTo>
                    <a:pt x="10747" y="2449988"/>
                  </a:lnTo>
                  <a:cubicBezTo>
                    <a:pt x="7897" y="2449988"/>
                    <a:pt x="5163" y="2448856"/>
                    <a:pt x="3148" y="2446840"/>
                  </a:cubicBezTo>
                  <a:cubicBezTo>
                    <a:pt x="1132" y="2444825"/>
                    <a:pt x="0" y="2442091"/>
                    <a:pt x="0" y="2439241"/>
                  </a:cubicBezTo>
                  <a:lnTo>
                    <a:pt x="0" y="10747"/>
                  </a:lnTo>
                  <a:cubicBezTo>
                    <a:pt x="0" y="7897"/>
                    <a:pt x="1132" y="5163"/>
                    <a:pt x="3148" y="3148"/>
                  </a:cubicBezTo>
                  <a:cubicBezTo>
                    <a:pt x="5163" y="1132"/>
                    <a:pt x="7897" y="0"/>
                    <a:pt x="10747" y="0"/>
                  </a:cubicBezTo>
                  <a:close/>
                </a:path>
              </a:pathLst>
            </a:custGeom>
            <a:solidFill>
              <a:srgbClr val="FFFFFF"/>
            </a:solidFill>
          </p:spPr>
          <p:txBody>
            <a:bodyPr/>
            <a:lstStyle/>
            <a:p>
              <a:endParaRPr lang="ja-JP" altLang="en-US"/>
            </a:p>
          </p:txBody>
        </p:sp>
        <p:sp>
          <p:nvSpPr>
            <p:cNvPr id="4" name="TextBox 4"/>
            <p:cNvSpPr txBox="1"/>
            <p:nvPr/>
          </p:nvSpPr>
          <p:spPr>
            <a:xfrm>
              <a:off x="0" y="-228600"/>
              <a:ext cx="4553408" cy="2678588"/>
            </a:xfrm>
            <a:prstGeom prst="rect">
              <a:avLst/>
            </a:prstGeom>
          </p:spPr>
          <p:txBody>
            <a:bodyPr lIns="50800" tIns="50800" rIns="50800" bIns="50800" rtlCol="0" anchor="ctr"/>
            <a:lstStyle/>
            <a:p>
              <a:pPr algn="ctr">
                <a:lnSpc>
                  <a:spcPts val="2700"/>
                </a:lnSpc>
              </a:pPr>
              <a:endParaRPr/>
            </a:p>
          </p:txBody>
        </p:sp>
      </p:grpSp>
      <p:grpSp>
        <p:nvGrpSpPr>
          <p:cNvPr id="5" name="Group 5"/>
          <p:cNvGrpSpPr/>
          <p:nvPr/>
        </p:nvGrpSpPr>
        <p:grpSpPr>
          <a:xfrm rot="5400000">
            <a:off x="1826314" y="-750051"/>
            <a:ext cx="1200248" cy="4080382"/>
            <a:chOff x="0" y="0"/>
            <a:chExt cx="660400" cy="2245107"/>
          </a:xfrm>
        </p:grpSpPr>
        <p:sp>
          <p:nvSpPr>
            <p:cNvPr id="6" name="Freeform 6"/>
            <p:cNvSpPr/>
            <p:nvPr/>
          </p:nvSpPr>
          <p:spPr>
            <a:xfrm>
              <a:off x="0" y="0"/>
              <a:ext cx="660400" cy="2245107"/>
            </a:xfrm>
            <a:custGeom>
              <a:avLst/>
              <a:gdLst/>
              <a:ahLst/>
              <a:cxnLst/>
              <a:rect l="l" t="t" r="r" b="b"/>
              <a:pathLst>
                <a:path w="660400" h="2245107">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0318"/>
                  </a:cubicBezTo>
                  <a:lnTo>
                    <a:pt x="660400" y="2245107"/>
                  </a:lnTo>
                  <a:lnTo>
                    <a:pt x="0" y="2245107"/>
                  </a:lnTo>
                  <a:lnTo>
                    <a:pt x="0" y="361716"/>
                  </a:lnTo>
                  <a:cubicBezTo>
                    <a:pt x="1782" y="185660"/>
                    <a:pt x="93019" y="64045"/>
                    <a:pt x="220252" y="19070"/>
                  </a:cubicBezTo>
                  <a:close/>
                </a:path>
              </a:pathLst>
            </a:custGeom>
            <a:solidFill>
              <a:srgbClr val="72696E"/>
            </a:solidFill>
          </p:spPr>
          <p:txBody>
            <a:bodyPr/>
            <a:lstStyle/>
            <a:p>
              <a:endParaRPr lang="ja-JP" altLang="en-US"/>
            </a:p>
          </p:txBody>
        </p:sp>
        <p:sp>
          <p:nvSpPr>
            <p:cNvPr id="7" name="TextBox 7"/>
            <p:cNvSpPr txBox="1"/>
            <p:nvPr/>
          </p:nvSpPr>
          <p:spPr>
            <a:xfrm>
              <a:off x="0" y="-101600"/>
              <a:ext cx="660400" cy="2346707"/>
            </a:xfrm>
            <a:prstGeom prst="rect">
              <a:avLst/>
            </a:prstGeom>
          </p:spPr>
          <p:txBody>
            <a:bodyPr lIns="50800" tIns="50800" rIns="50800" bIns="50800" rtlCol="0" anchor="ctr"/>
            <a:lstStyle/>
            <a:p>
              <a:pPr algn="ctr">
                <a:lnSpc>
                  <a:spcPts val="2700"/>
                </a:lnSpc>
              </a:pPr>
              <a:endParaRPr/>
            </a:p>
          </p:txBody>
        </p:sp>
      </p:grpSp>
      <p:sp>
        <p:nvSpPr>
          <p:cNvPr id="8" name="Freeform 8"/>
          <p:cNvSpPr/>
          <p:nvPr/>
        </p:nvSpPr>
        <p:spPr>
          <a:xfrm>
            <a:off x="9159240" y="3771900"/>
            <a:ext cx="8115300" cy="3250454"/>
          </a:xfrm>
          <a:custGeom>
            <a:avLst/>
            <a:gdLst/>
            <a:ahLst/>
            <a:cxnLst/>
            <a:rect l="l" t="t" r="r" b="b"/>
            <a:pathLst>
              <a:path w="8115300" h="3250454">
                <a:moveTo>
                  <a:pt x="0" y="0"/>
                </a:moveTo>
                <a:lnTo>
                  <a:pt x="8115300" y="0"/>
                </a:lnTo>
                <a:lnTo>
                  <a:pt x="8115300" y="3250454"/>
                </a:lnTo>
                <a:lnTo>
                  <a:pt x="0" y="3250454"/>
                </a:lnTo>
                <a:lnTo>
                  <a:pt x="0" y="0"/>
                </a:lnTo>
                <a:close/>
              </a:path>
            </a:pathLst>
          </a:custGeom>
          <a:blipFill>
            <a:blip r:embed="rId2"/>
            <a:stretch>
              <a:fillRect t="-57745" b="-8396"/>
            </a:stretch>
          </a:blipFill>
        </p:spPr>
        <p:txBody>
          <a:bodyPr/>
          <a:lstStyle/>
          <a:p>
            <a:endParaRPr lang="ja-JP" altLang="en-US"/>
          </a:p>
        </p:txBody>
      </p:sp>
      <p:sp>
        <p:nvSpPr>
          <p:cNvPr id="9" name="Freeform 9"/>
          <p:cNvSpPr/>
          <p:nvPr/>
        </p:nvSpPr>
        <p:spPr>
          <a:xfrm>
            <a:off x="771790" y="3771900"/>
            <a:ext cx="8115300" cy="3250454"/>
          </a:xfrm>
          <a:custGeom>
            <a:avLst/>
            <a:gdLst/>
            <a:ahLst/>
            <a:cxnLst/>
            <a:rect l="l" t="t" r="r" b="b"/>
            <a:pathLst>
              <a:path w="8115300" h="3250454">
                <a:moveTo>
                  <a:pt x="0" y="0"/>
                </a:moveTo>
                <a:lnTo>
                  <a:pt x="8115300" y="0"/>
                </a:lnTo>
                <a:lnTo>
                  <a:pt x="8115300" y="3250454"/>
                </a:lnTo>
                <a:lnTo>
                  <a:pt x="0" y="3250454"/>
                </a:lnTo>
                <a:lnTo>
                  <a:pt x="0" y="0"/>
                </a:lnTo>
                <a:close/>
              </a:path>
            </a:pathLst>
          </a:custGeom>
          <a:blipFill>
            <a:blip r:embed="rId3"/>
            <a:stretch>
              <a:fillRect/>
            </a:stretch>
          </a:blipFill>
        </p:spPr>
        <p:txBody>
          <a:bodyPr/>
          <a:lstStyle/>
          <a:p>
            <a:endParaRPr lang="ja-JP" altLang="en-US"/>
          </a:p>
        </p:txBody>
      </p:sp>
      <p:sp>
        <p:nvSpPr>
          <p:cNvPr id="10" name="TextBox 10"/>
          <p:cNvSpPr txBox="1"/>
          <p:nvPr/>
        </p:nvSpPr>
        <p:spPr>
          <a:xfrm>
            <a:off x="4277038" y="1724123"/>
            <a:ext cx="10646137" cy="2185131"/>
          </a:xfrm>
          <a:prstGeom prst="rect">
            <a:avLst/>
          </a:prstGeom>
        </p:spPr>
        <p:txBody>
          <a:bodyPr lIns="0" tIns="0" rIns="0" bIns="0" rtlCol="0" anchor="t">
            <a:spAutoFit/>
          </a:bodyPr>
          <a:lstStyle/>
          <a:p>
            <a:pPr algn="ctr">
              <a:lnSpc>
                <a:spcPts val="6060"/>
              </a:lnSpc>
            </a:pPr>
            <a:r>
              <a:rPr lang="en-US" sz="3366" b="1" dirty="0">
                <a:solidFill>
                  <a:srgbClr val="4E454A"/>
                </a:solidFill>
                <a:latin typeface="UDモトヤ明朝 Bold"/>
                <a:ea typeface="UDモトヤ明朝 Bold"/>
                <a:cs typeface="UDモトヤ明朝 Bold"/>
                <a:sym typeface="UDモトヤ明朝 Bold"/>
              </a:rPr>
              <a:t>1970年に発⾜した国際NGOとして、</a:t>
            </a:r>
          </a:p>
          <a:p>
            <a:pPr algn="ctr">
              <a:lnSpc>
                <a:spcPts val="6060"/>
              </a:lnSpc>
            </a:pPr>
            <a:r>
              <a:rPr lang="en-US" sz="3366" b="1" dirty="0" err="1">
                <a:solidFill>
                  <a:srgbClr val="4E454A"/>
                </a:solidFill>
                <a:latin typeface="UDモトヤ明朝 Bold"/>
                <a:ea typeface="UDモトヤ明朝 Bold"/>
                <a:cs typeface="UDモトヤ明朝 Bold"/>
                <a:sym typeface="UDモトヤ明朝 Bold"/>
              </a:rPr>
              <a:t>国際諸宗教の叡智を集結し、平和構築活動を⾏なう</a:t>
            </a:r>
            <a:endParaRPr lang="en-US" sz="3366" b="1" dirty="0">
              <a:solidFill>
                <a:srgbClr val="4E454A"/>
              </a:solidFill>
              <a:latin typeface="UDモトヤ明朝 Bold"/>
              <a:ea typeface="UDモトヤ明朝 Bold"/>
              <a:cs typeface="UDモトヤ明朝 Bold"/>
              <a:sym typeface="UDモトヤ明朝 Bold"/>
            </a:endParaRPr>
          </a:p>
          <a:p>
            <a:pPr marL="0" lvl="0" indent="0" algn="just">
              <a:lnSpc>
                <a:spcPts val="2755"/>
              </a:lnSpc>
            </a:pPr>
            <a:endParaRPr lang="en-US" sz="3366" b="1" dirty="0">
              <a:solidFill>
                <a:srgbClr val="4E454A"/>
              </a:solidFill>
              <a:latin typeface="UDモトヤ明朝 Bold"/>
              <a:ea typeface="UDモトヤ明朝 Bold"/>
              <a:cs typeface="UDモトヤ明朝 Bold"/>
              <a:sym typeface="UDモトヤ明朝 Bold"/>
            </a:endParaRPr>
          </a:p>
        </p:txBody>
      </p:sp>
      <p:sp>
        <p:nvSpPr>
          <p:cNvPr id="11" name="TextBox 11"/>
          <p:cNvSpPr txBox="1"/>
          <p:nvPr/>
        </p:nvSpPr>
        <p:spPr>
          <a:xfrm>
            <a:off x="723912" y="1133524"/>
            <a:ext cx="3403494" cy="723900"/>
          </a:xfrm>
          <a:prstGeom prst="rect">
            <a:avLst/>
          </a:prstGeom>
        </p:spPr>
        <p:txBody>
          <a:bodyPr lIns="0" tIns="0" rIns="0" bIns="0" rtlCol="0" anchor="t">
            <a:spAutoFit/>
          </a:bodyPr>
          <a:lstStyle/>
          <a:p>
            <a:pPr marL="0" lvl="0" indent="0" algn="l">
              <a:lnSpc>
                <a:spcPts val="3450"/>
              </a:lnSpc>
              <a:spcBef>
                <a:spcPct val="0"/>
              </a:spcBef>
            </a:pPr>
            <a:r>
              <a:rPr lang="en-US" sz="3000" b="1" dirty="0" err="1">
                <a:solidFill>
                  <a:srgbClr val="FFFFFF"/>
                </a:solidFill>
                <a:latin typeface="UDモトヤ明朝 Bold"/>
                <a:ea typeface="UDモトヤ明朝 Bold"/>
                <a:cs typeface="UDモトヤ明朝 Bold"/>
                <a:sym typeface="UDモトヤ明朝 Bold"/>
              </a:rPr>
              <a:t>WCRP日本委員会</a:t>
            </a:r>
            <a:endParaRPr lang="en-US" sz="3000" b="1" dirty="0">
              <a:solidFill>
                <a:srgbClr val="FFFFFF"/>
              </a:solidFill>
              <a:latin typeface="UDモトヤ明朝 Bold"/>
              <a:ea typeface="UDモトヤ明朝 Bold"/>
              <a:cs typeface="UDモトヤ明朝 Bold"/>
              <a:sym typeface="UDモトヤ明朝 Bold"/>
            </a:endParaRPr>
          </a:p>
        </p:txBody>
      </p:sp>
      <p:sp>
        <p:nvSpPr>
          <p:cNvPr id="12" name="TextBox 10">
            <a:extLst>
              <a:ext uri="{FF2B5EF4-FFF2-40B4-BE49-F238E27FC236}">
                <a16:creationId xmlns:a16="http://schemas.microsoft.com/office/drawing/2014/main" id="{6C860FF0-33A4-5A31-4B69-BD786A60DCFF}"/>
              </a:ext>
            </a:extLst>
          </p:cNvPr>
          <p:cNvSpPr txBox="1"/>
          <p:nvPr/>
        </p:nvSpPr>
        <p:spPr>
          <a:xfrm>
            <a:off x="8153401" y="7270661"/>
            <a:ext cx="9859234" cy="2201052"/>
          </a:xfrm>
          <a:prstGeom prst="rect">
            <a:avLst/>
          </a:prstGeom>
        </p:spPr>
        <p:txBody>
          <a:bodyPr wrap="square" lIns="0" tIns="0" rIns="0" bIns="0" rtlCol="0" anchor="t">
            <a:spAutoFit/>
          </a:bodyPr>
          <a:lstStyle/>
          <a:p>
            <a:pPr algn="ctr">
              <a:lnSpc>
                <a:spcPts val="6060"/>
              </a:lnSpc>
            </a:pPr>
            <a:r>
              <a:rPr lang="ja-JP" altLang="en-US" sz="3366" b="1" dirty="0">
                <a:solidFill>
                  <a:srgbClr val="4E454A"/>
                </a:solidFill>
                <a:latin typeface="UDモトヤ明朝 Bold"/>
                <a:ea typeface="UDモトヤ明朝 Bold"/>
                <a:cs typeface="UDモトヤ明朝 Bold"/>
                <a:sym typeface="UDモトヤ明朝 Bold"/>
              </a:rPr>
              <a:t>第３回東京平和円卓会議（</a:t>
            </a:r>
            <a:r>
              <a:rPr lang="en-US" altLang="ja-JP" sz="3366" b="1" dirty="0">
                <a:solidFill>
                  <a:srgbClr val="4E454A"/>
                </a:solidFill>
                <a:latin typeface="UDモトヤ明朝 Bold"/>
                <a:ea typeface="UDモトヤ明朝 Bold"/>
                <a:cs typeface="UDモトヤ明朝 Bold"/>
                <a:sym typeface="UDモトヤ明朝 Bold"/>
              </a:rPr>
              <a:t>2025</a:t>
            </a:r>
            <a:r>
              <a:rPr lang="ja-JP" altLang="en-US" sz="3366" b="1" dirty="0">
                <a:solidFill>
                  <a:srgbClr val="4E454A"/>
                </a:solidFill>
                <a:latin typeface="UDモトヤ明朝 Bold"/>
                <a:ea typeface="UDモトヤ明朝 Bold"/>
                <a:cs typeface="UDモトヤ明朝 Bold"/>
                <a:sym typeface="UDモトヤ明朝 Bold"/>
              </a:rPr>
              <a:t>）</a:t>
            </a:r>
            <a:endParaRPr lang="en-US" altLang="ja-JP" sz="3366" b="1" dirty="0">
              <a:solidFill>
                <a:srgbClr val="4E454A"/>
              </a:solidFill>
              <a:latin typeface="UDモトヤ明朝 Bold"/>
              <a:ea typeface="UDモトヤ明朝 Bold"/>
              <a:cs typeface="UDモトヤ明朝 Bold"/>
              <a:sym typeface="UDモトヤ明朝 Bold"/>
            </a:endParaRPr>
          </a:p>
          <a:p>
            <a:pPr algn="ctr">
              <a:lnSpc>
                <a:spcPts val="6060"/>
              </a:lnSpc>
            </a:pPr>
            <a:r>
              <a:rPr lang="ja-JP" altLang="en-US" b="1" dirty="0">
                <a:solidFill>
                  <a:srgbClr val="4E454A"/>
                </a:solidFill>
                <a:latin typeface="UDモトヤ明朝 Bold"/>
                <a:ea typeface="UDモトヤ明朝 Bold"/>
                <a:cs typeface="UDモトヤ明朝 Bold"/>
                <a:sym typeface="UDモトヤ明朝 Bold"/>
              </a:rPr>
              <a:t>インド、イスラエル、日本、ケニア、ミャンマー、パレスチナ、</a:t>
            </a:r>
            <a:endParaRPr lang="en-US" altLang="ja-JP" b="1" dirty="0">
              <a:solidFill>
                <a:srgbClr val="4E454A"/>
              </a:solidFill>
              <a:latin typeface="UDモトヤ明朝 Bold"/>
              <a:ea typeface="UDモトヤ明朝 Bold"/>
              <a:cs typeface="UDモトヤ明朝 Bold"/>
              <a:sym typeface="UDモトヤ明朝 Bold"/>
            </a:endParaRPr>
          </a:p>
          <a:p>
            <a:pPr algn="ctr">
              <a:lnSpc>
                <a:spcPts val="6060"/>
              </a:lnSpc>
            </a:pPr>
            <a:r>
              <a:rPr lang="ja-JP" altLang="en-US" b="1" dirty="0">
                <a:solidFill>
                  <a:srgbClr val="4E454A"/>
                </a:solidFill>
                <a:latin typeface="UDモトヤ明朝 Bold"/>
                <a:ea typeface="UDモトヤ明朝 Bold"/>
                <a:cs typeface="UDモトヤ明朝 Bold"/>
                <a:sym typeface="UDモトヤ明朝 Bold"/>
              </a:rPr>
              <a:t>ロシア、スペイン、トルコ、ウクライナ、アラブ首長国連邦、アメリカ合衆国等が参加</a:t>
            </a:r>
            <a:endParaRPr lang="en-US" altLang="ja-JP" b="1" dirty="0">
              <a:solidFill>
                <a:srgbClr val="4E454A"/>
              </a:solidFill>
              <a:latin typeface="UDモトヤ明朝 Bold"/>
              <a:ea typeface="UDモトヤ明朝 Bold"/>
              <a:cs typeface="UDモトヤ明朝 Bold"/>
              <a:sym typeface="UDモトヤ明朝 Bold"/>
            </a:endParaRPr>
          </a:p>
        </p:txBody>
      </p:sp>
      <p:sp>
        <p:nvSpPr>
          <p:cNvPr id="13" name="TextBox 10">
            <a:extLst>
              <a:ext uri="{FF2B5EF4-FFF2-40B4-BE49-F238E27FC236}">
                <a16:creationId xmlns:a16="http://schemas.microsoft.com/office/drawing/2014/main" id="{3740CD56-3922-A0A7-0ACD-1F7426C4A488}"/>
              </a:ext>
            </a:extLst>
          </p:cNvPr>
          <p:cNvSpPr txBox="1"/>
          <p:nvPr/>
        </p:nvSpPr>
        <p:spPr>
          <a:xfrm>
            <a:off x="0" y="7247275"/>
            <a:ext cx="9859234" cy="1469377"/>
          </a:xfrm>
          <a:prstGeom prst="rect">
            <a:avLst/>
          </a:prstGeom>
        </p:spPr>
        <p:txBody>
          <a:bodyPr wrap="square" lIns="0" tIns="0" rIns="0" bIns="0" rtlCol="0" anchor="t">
            <a:spAutoFit/>
          </a:bodyPr>
          <a:lstStyle/>
          <a:p>
            <a:pPr algn="ctr">
              <a:lnSpc>
                <a:spcPts val="6060"/>
              </a:lnSpc>
            </a:pPr>
            <a:r>
              <a:rPr lang="ja-JP" altLang="en-US" sz="3366" b="1" dirty="0">
                <a:solidFill>
                  <a:srgbClr val="4E454A"/>
                </a:solidFill>
                <a:latin typeface="UDモトヤ明朝 Bold"/>
                <a:ea typeface="UDモトヤ明朝 Bold"/>
                <a:cs typeface="UDモトヤ明朝 Bold"/>
                <a:sym typeface="UDモトヤ明朝 Bold"/>
              </a:rPr>
              <a:t>第</a:t>
            </a:r>
            <a:r>
              <a:rPr lang="en-US" altLang="ja-JP" sz="3366" b="1" dirty="0">
                <a:solidFill>
                  <a:srgbClr val="4E454A"/>
                </a:solidFill>
                <a:latin typeface="UDモトヤ明朝 Bold"/>
                <a:ea typeface="UDモトヤ明朝 Bold"/>
                <a:cs typeface="UDモトヤ明朝 Bold"/>
                <a:sym typeface="UDモトヤ明朝 Bold"/>
              </a:rPr>
              <a:t>1</a:t>
            </a:r>
            <a:r>
              <a:rPr lang="ja-JP" altLang="en-US" sz="3366" b="1" dirty="0">
                <a:solidFill>
                  <a:srgbClr val="4E454A"/>
                </a:solidFill>
                <a:latin typeface="UDモトヤ明朝 Bold"/>
                <a:ea typeface="UDモトヤ明朝 Bold"/>
                <a:cs typeface="UDモトヤ明朝 Bold"/>
                <a:sym typeface="UDモトヤ明朝 Bold"/>
              </a:rPr>
              <a:t>回世界大会（</a:t>
            </a:r>
            <a:r>
              <a:rPr lang="en-US" altLang="ja-JP" sz="3366" b="1" dirty="0">
                <a:solidFill>
                  <a:srgbClr val="4E454A"/>
                </a:solidFill>
                <a:latin typeface="UDモトヤ明朝 Bold"/>
                <a:ea typeface="UDモトヤ明朝 Bold"/>
                <a:cs typeface="UDモトヤ明朝 Bold"/>
                <a:sym typeface="UDモトヤ明朝 Bold"/>
              </a:rPr>
              <a:t>1970</a:t>
            </a:r>
            <a:r>
              <a:rPr lang="ja-JP" altLang="en-US" sz="3366" b="1" dirty="0">
                <a:solidFill>
                  <a:srgbClr val="4E454A"/>
                </a:solidFill>
                <a:latin typeface="UDモトヤ明朝 Bold"/>
                <a:ea typeface="UDモトヤ明朝 Bold"/>
                <a:cs typeface="UDモトヤ明朝 Bold"/>
                <a:sym typeface="UDモトヤ明朝 Bold"/>
              </a:rPr>
              <a:t>）</a:t>
            </a:r>
            <a:endParaRPr lang="en-US" altLang="ja-JP" sz="3366" b="1" dirty="0">
              <a:solidFill>
                <a:srgbClr val="4E454A"/>
              </a:solidFill>
              <a:latin typeface="UDモトヤ明朝 Bold"/>
              <a:ea typeface="UDモトヤ明朝 Bold"/>
              <a:cs typeface="UDモトヤ明朝 Bold"/>
              <a:sym typeface="UDモトヤ明朝 Bold"/>
            </a:endParaRPr>
          </a:p>
          <a:p>
            <a:pPr algn="ctr">
              <a:lnSpc>
                <a:spcPts val="6060"/>
              </a:lnSpc>
            </a:pPr>
            <a:r>
              <a:rPr lang="en-US" altLang="ja-JP" sz="3200" i="0" dirty="0">
                <a:solidFill>
                  <a:srgbClr val="1F1F1F"/>
                </a:solidFill>
                <a:effectLst/>
                <a:latin typeface="Hiragino Kaku Gothic Pro"/>
              </a:rPr>
              <a:t>300</a:t>
            </a:r>
            <a:r>
              <a:rPr lang="ja-JP" altLang="en-US" sz="3200" i="0" dirty="0">
                <a:solidFill>
                  <a:srgbClr val="1F1F1F"/>
                </a:solidFill>
                <a:effectLst/>
                <a:latin typeface="Hiragino Kaku Gothic Pro"/>
              </a:rPr>
              <a:t>名以上もの宗教者が一堂に会した</a:t>
            </a:r>
            <a:endParaRPr lang="en-US" altLang="ja-JP" sz="3200" dirty="0">
              <a:solidFill>
                <a:srgbClr val="4E454A"/>
              </a:solidFill>
              <a:latin typeface="UDモトヤ明朝 Bold"/>
              <a:ea typeface="UDモトヤ明朝 Bold"/>
              <a:cs typeface="UDモトヤ明朝 Bold"/>
              <a:sym typeface="UDモトヤ明朝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13460" y="4002723"/>
            <a:ext cx="16230600" cy="2872994"/>
          </a:xfrm>
          <a:prstGeom prst="rect">
            <a:avLst/>
          </a:prstGeom>
        </p:spPr>
        <p:txBody>
          <a:bodyPr lIns="0" tIns="0" rIns="0" bIns="0" rtlCol="0" anchor="t">
            <a:spAutoFit/>
          </a:bodyPr>
          <a:lstStyle/>
          <a:p>
            <a:pPr algn="ctr">
              <a:lnSpc>
                <a:spcPts val="8848"/>
              </a:lnSpc>
            </a:pPr>
            <a:r>
              <a:rPr lang="en-US" sz="6912" b="1" spc="62" dirty="0" err="1">
                <a:solidFill>
                  <a:srgbClr val="4E454A"/>
                </a:solidFill>
                <a:latin typeface="UDモトヤ明朝 Bold"/>
                <a:ea typeface="UDモトヤ明朝 Bold"/>
                <a:cs typeface="UDモトヤ明朝 Bold"/>
                <a:sym typeface="UDモトヤ明朝 Bold"/>
              </a:rPr>
              <a:t>WCRP日本委員会の</a:t>
            </a:r>
            <a:endParaRPr lang="en-US" sz="6912" b="1" spc="62" dirty="0">
              <a:solidFill>
                <a:srgbClr val="4E454A"/>
              </a:solidFill>
              <a:latin typeface="UDモトヤ明朝 Bold"/>
              <a:ea typeface="UDモトヤ明朝 Bold"/>
              <a:cs typeface="UDモトヤ明朝 Bold"/>
              <a:sym typeface="UDモトヤ明朝 Bold"/>
            </a:endParaRPr>
          </a:p>
          <a:p>
            <a:pPr marL="0" lvl="0" indent="0" algn="ctr">
              <a:lnSpc>
                <a:spcPts val="8848"/>
              </a:lnSpc>
            </a:pPr>
            <a:r>
              <a:rPr lang="en-US" sz="6912" b="1" spc="62" dirty="0" err="1">
                <a:solidFill>
                  <a:srgbClr val="4E454A"/>
                </a:solidFill>
                <a:latin typeface="UDモトヤ明朝 Bold"/>
                <a:ea typeface="UDモトヤ明朝 Bold"/>
                <a:cs typeface="UDモトヤ明朝 Bold"/>
                <a:sym typeface="UDモトヤ明朝 Bold"/>
              </a:rPr>
              <a:t>人身売買禁止に向けた取り組み</a:t>
            </a:r>
            <a:endParaRPr lang="en-US" sz="6912" b="1" spc="62" dirty="0">
              <a:solidFill>
                <a:srgbClr val="4E454A"/>
              </a:solidFill>
              <a:latin typeface="UDモトヤ明朝 Bold"/>
              <a:ea typeface="UDモトヤ明朝 Bold"/>
              <a:cs typeface="UDモトヤ明朝 Bold"/>
              <a:sym typeface="UDモトヤ明朝 Bold"/>
            </a:endParaRPr>
          </a:p>
        </p:txBody>
      </p:sp>
      <p:sp>
        <p:nvSpPr>
          <p:cNvPr id="3" name="TextBox 3"/>
          <p:cNvSpPr txBox="1"/>
          <p:nvPr/>
        </p:nvSpPr>
        <p:spPr>
          <a:xfrm>
            <a:off x="1028700" y="2729547"/>
            <a:ext cx="16230600" cy="1273176"/>
          </a:xfrm>
          <a:prstGeom prst="rect">
            <a:avLst/>
          </a:prstGeom>
        </p:spPr>
        <p:txBody>
          <a:bodyPr lIns="0" tIns="0" rIns="0" bIns="0" rtlCol="0" anchor="t">
            <a:spAutoFit/>
          </a:bodyPr>
          <a:lstStyle/>
          <a:p>
            <a:pPr marL="0" lvl="0" indent="0" algn="ctr">
              <a:lnSpc>
                <a:spcPts val="6399"/>
              </a:lnSpc>
            </a:pPr>
            <a:r>
              <a:rPr lang="en-US" sz="4999" b="1" dirty="0">
                <a:solidFill>
                  <a:srgbClr val="4E454A"/>
                </a:solidFill>
                <a:latin typeface="UDモトヤ明朝 Bold"/>
                <a:ea typeface="UDモトヤ明朝 Bold"/>
                <a:cs typeface="UDモトヤ明朝 Bold"/>
                <a:sym typeface="UDモトヤ明朝 Bold"/>
              </a:rPr>
              <a:t>02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444167" y="407504"/>
            <a:ext cx="17288723" cy="9445842"/>
            <a:chOff x="0" y="0"/>
            <a:chExt cx="4553408" cy="2487794"/>
          </a:xfrm>
        </p:grpSpPr>
        <p:sp>
          <p:nvSpPr>
            <p:cNvPr id="3" name="Freeform 3"/>
            <p:cNvSpPr/>
            <p:nvPr/>
          </p:nvSpPr>
          <p:spPr>
            <a:xfrm>
              <a:off x="0" y="0"/>
              <a:ext cx="4553408" cy="2487794"/>
            </a:xfrm>
            <a:custGeom>
              <a:avLst/>
              <a:gdLst/>
              <a:ahLst/>
              <a:cxnLst/>
              <a:rect l="l" t="t" r="r" b="b"/>
              <a:pathLst>
                <a:path w="4553408" h="2487794">
                  <a:moveTo>
                    <a:pt x="10747" y="0"/>
                  </a:moveTo>
                  <a:lnTo>
                    <a:pt x="4542661" y="0"/>
                  </a:lnTo>
                  <a:cubicBezTo>
                    <a:pt x="4548597" y="0"/>
                    <a:pt x="4553408" y="4812"/>
                    <a:pt x="4553408" y="10747"/>
                  </a:cubicBezTo>
                  <a:lnTo>
                    <a:pt x="4553408" y="2477047"/>
                  </a:lnTo>
                  <a:cubicBezTo>
                    <a:pt x="4553408" y="2479897"/>
                    <a:pt x="4552276" y="2482631"/>
                    <a:pt x="4550261" y="2484646"/>
                  </a:cubicBezTo>
                  <a:cubicBezTo>
                    <a:pt x="4548245" y="2486662"/>
                    <a:pt x="4545512" y="2487794"/>
                    <a:pt x="4542661" y="2487794"/>
                  </a:cubicBezTo>
                  <a:lnTo>
                    <a:pt x="10747" y="2487794"/>
                  </a:lnTo>
                  <a:cubicBezTo>
                    <a:pt x="7897" y="2487794"/>
                    <a:pt x="5163" y="2486662"/>
                    <a:pt x="3148" y="2484646"/>
                  </a:cubicBezTo>
                  <a:cubicBezTo>
                    <a:pt x="1132" y="2482631"/>
                    <a:pt x="0" y="2479897"/>
                    <a:pt x="0" y="2477047"/>
                  </a:cubicBezTo>
                  <a:lnTo>
                    <a:pt x="0" y="10747"/>
                  </a:lnTo>
                  <a:cubicBezTo>
                    <a:pt x="0" y="7897"/>
                    <a:pt x="1132" y="5163"/>
                    <a:pt x="3148" y="3148"/>
                  </a:cubicBezTo>
                  <a:cubicBezTo>
                    <a:pt x="5163" y="1132"/>
                    <a:pt x="7897" y="0"/>
                    <a:pt x="10747" y="0"/>
                  </a:cubicBezTo>
                  <a:close/>
                </a:path>
              </a:pathLst>
            </a:custGeom>
            <a:solidFill>
              <a:srgbClr val="FFFFFF"/>
            </a:solidFill>
          </p:spPr>
          <p:txBody>
            <a:bodyPr/>
            <a:lstStyle/>
            <a:p>
              <a:endParaRPr lang="ja-JP" altLang="en-US"/>
            </a:p>
          </p:txBody>
        </p:sp>
        <p:sp>
          <p:nvSpPr>
            <p:cNvPr id="4" name="TextBox 4"/>
            <p:cNvSpPr txBox="1"/>
            <p:nvPr/>
          </p:nvSpPr>
          <p:spPr>
            <a:xfrm>
              <a:off x="0" y="-228600"/>
              <a:ext cx="4553408" cy="2716394"/>
            </a:xfrm>
            <a:prstGeom prst="rect">
              <a:avLst/>
            </a:prstGeom>
          </p:spPr>
          <p:txBody>
            <a:bodyPr lIns="50800" tIns="50800" rIns="50800" bIns="50800" rtlCol="0" anchor="ctr"/>
            <a:lstStyle/>
            <a:p>
              <a:pPr algn="ctr">
                <a:lnSpc>
                  <a:spcPts val="2700"/>
                </a:lnSpc>
              </a:pPr>
              <a:endParaRPr/>
            </a:p>
          </p:txBody>
        </p:sp>
      </p:grpSp>
      <p:grpSp>
        <p:nvGrpSpPr>
          <p:cNvPr id="5" name="Group 5"/>
          <p:cNvGrpSpPr/>
          <p:nvPr/>
        </p:nvGrpSpPr>
        <p:grpSpPr>
          <a:xfrm rot="5400000">
            <a:off x="2451112" y="-1125383"/>
            <a:ext cx="1200248" cy="5164156"/>
            <a:chOff x="0" y="0"/>
            <a:chExt cx="660400" cy="2841421"/>
          </a:xfrm>
        </p:grpSpPr>
        <p:sp>
          <p:nvSpPr>
            <p:cNvPr id="6" name="Freeform 6"/>
            <p:cNvSpPr/>
            <p:nvPr/>
          </p:nvSpPr>
          <p:spPr>
            <a:xfrm>
              <a:off x="0" y="0"/>
              <a:ext cx="660400" cy="2841421"/>
            </a:xfrm>
            <a:custGeom>
              <a:avLst/>
              <a:gdLst/>
              <a:ahLst/>
              <a:cxnLst/>
              <a:rect l="l" t="t" r="r" b="b"/>
              <a:pathLst>
                <a:path w="660400" h="2841421">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73563"/>
                  </a:cubicBezTo>
                  <a:lnTo>
                    <a:pt x="660400" y="2841421"/>
                  </a:lnTo>
                  <a:lnTo>
                    <a:pt x="0" y="2841421"/>
                  </a:lnTo>
                  <a:lnTo>
                    <a:pt x="0" y="375395"/>
                  </a:lnTo>
                  <a:cubicBezTo>
                    <a:pt x="1782" y="185660"/>
                    <a:pt x="93019" y="64045"/>
                    <a:pt x="220252" y="19070"/>
                  </a:cubicBezTo>
                  <a:close/>
                </a:path>
              </a:pathLst>
            </a:custGeom>
            <a:solidFill>
              <a:srgbClr val="72696E"/>
            </a:solidFill>
          </p:spPr>
          <p:txBody>
            <a:bodyPr/>
            <a:lstStyle/>
            <a:p>
              <a:endParaRPr lang="ja-JP" altLang="en-US"/>
            </a:p>
          </p:txBody>
        </p:sp>
        <p:sp>
          <p:nvSpPr>
            <p:cNvPr id="7" name="TextBox 7"/>
            <p:cNvSpPr txBox="1"/>
            <p:nvPr/>
          </p:nvSpPr>
          <p:spPr>
            <a:xfrm>
              <a:off x="0" y="-101600"/>
              <a:ext cx="660400" cy="2943021"/>
            </a:xfrm>
            <a:prstGeom prst="rect">
              <a:avLst/>
            </a:prstGeom>
          </p:spPr>
          <p:txBody>
            <a:bodyPr lIns="50800" tIns="50800" rIns="50800" bIns="50800" rtlCol="0" anchor="ctr"/>
            <a:lstStyle/>
            <a:p>
              <a:pPr algn="ctr">
                <a:lnSpc>
                  <a:spcPts val="2700"/>
                </a:lnSpc>
              </a:pPr>
              <a:endParaRPr/>
            </a:p>
          </p:txBody>
        </p:sp>
      </p:grpSp>
      <p:sp>
        <p:nvSpPr>
          <p:cNvPr id="8" name="Freeform 8"/>
          <p:cNvSpPr/>
          <p:nvPr/>
        </p:nvSpPr>
        <p:spPr>
          <a:xfrm>
            <a:off x="1282671" y="4662021"/>
            <a:ext cx="7026302" cy="4382743"/>
          </a:xfrm>
          <a:custGeom>
            <a:avLst/>
            <a:gdLst/>
            <a:ahLst/>
            <a:cxnLst/>
            <a:rect l="l" t="t" r="r" b="b"/>
            <a:pathLst>
              <a:path w="7026302" h="4382743">
                <a:moveTo>
                  <a:pt x="0" y="0"/>
                </a:moveTo>
                <a:lnTo>
                  <a:pt x="7026302" y="0"/>
                </a:lnTo>
                <a:lnTo>
                  <a:pt x="7026302" y="4382742"/>
                </a:lnTo>
                <a:lnTo>
                  <a:pt x="0" y="4382742"/>
                </a:lnTo>
                <a:lnTo>
                  <a:pt x="0" y="0"/>
                </a:lnTo>
                <a:close/>
              </a:path>
            </a:pathLst>
          </a:custGeom>
          <a:blipFill>
            <a:blip r:embed="rId2"/>
            <a:stretch>
              <a:fillRect l="-52956" t="-128971" r="-213836" b="-101796"/>
            </a:stretch>
          </a:blipFill>
        </p:spPr>
        <p:txBody>
          <a:bodyPr/>
          <a:lstStyle/>
          <a:p>
            <a:endParaRPr lang="ja-JP" altLang="en-US"/>
          </a:p>
        </p:txBody>
      </p:sp>
      <p:sp>
        <p:nvSpPr>
          <p:cNvPr id="9" name="Freeform 9"/>
          <p:cNvSpPr/>
          <p:nvPr/>
        </p:nvSpPr>
        <p:spPr>
          <a:xfrm>
            <a:off x="10642614" y="2228948"/>
            <a:ext cx="5364413" cy="3574040"/>
          </a:xfrm>
          <a:custGeom>
            <a:avLst/>
            <a:gdLst/>
            <a:ahLst/>
            <a:cxnLst/>
            <a:rect l="l" t="t" r="r" b="b"/>
            <a:pathLst>
              <a:path w="5364413" h="3574040">
                <a:moveTo>
                  <a:pt x="0" y="0"/>
                </a:moveTo>
                <a:lnTo>
                  <a:pt x="5364413" y="0"/>
                </a:lnTo>
                <a:lnTo>
                  <a:pt x="5364413" y="3574040"/>
                </a:lnTo>
                <a:lnTo>
                  <a:pt x="0" y="3574040"/>
                </a:lnTo>
                <a:lnTo>
                  <a:pt x="0" y="0"/>
                </a:lnTo>
                <a:close/>
              </a:path>
            </a:pathLst>
          </a:custGeom>
          <a:blipFill>
            <a:blip r:embed="rId3"/>
            <a:stretch>
              <a:fillRect/>
            </a:stretch>
          </a:blipFill>
        </p:spPr>
        <p:txBody>
          <a:bodyPr/>
          <a:lstStyle/>
          <a:p>
            <a:endParaRPr lang="ja-JP" altLang="en-US"/>
          </a:p>
        </p:txBody>
      </p:sp>
      <p:sp>
        <p:nvSpPr>
          <p:cNvPr id="10" name="Freeform 10"/>
          <p:cNvSpPr/>
          <p:nvPr/>
        </p:nvSpPr>
        <p:spPr>
          <a:xfrm>
            <a:off x="10642614" y="5896182"/>
            <a:ext cx="5364413" cy="3574040"/>
          </a:xfrm>
          <a:custGeom>
            <a:avLst/>
            <a:gdLst/>
            <a:ahLst/>
            <a:cxnLst/>
            <a:rect l="l" t="t" r="r" b="b"/>
            <a:pathLst>
              <a:path w="5364413" h="3574040">
                <a:moveTo>
                  <a:pt x="0" y="0"/>
                </a:moveTo>
                <a:lnTo>
                  <a:pt x="5364413" y="0"/>
                </a:lnTo>
                <a:lnTo>
                  <a:pt x="5364413" y="3574041"/>
                </a:lnTo>
                <a:lnTo>
                  <a:pt x="0" y="3574041"/>
                </a:lnTo>
                <a:lnTo>
                  <a:pt x="0" y="0"/>
                </a:lnTo>
                <a:close/>
              </a:path>
            </a:pathLst>
          </a:custGeom>
          <a:blipFill>
            <a:blip r:embed="rId4"/>
            <a:stretch>
              <a:fillRect/>
            </a:stretch>
          </a:blipFill>
        </p:spPr>
        <p:txBody>
          <a:bodyPr/>
          <a:lstStyle/>
          <a:p>
            <a:endParaRPr lang="ja-JP" altLang="en-US"/>
          </a:p>
        </p:txBody>
      </p:sp>
      <p:sp>
        <p:nvSpPr>
          <p:cNvPr id="11" name="TextBox 11"/>
          <p:cNvSpPr txBox="1"/>
          <p:nvPr/>
        </p:nvSpPr>
        <p:spPr>
          <a:xfrm>
            <a:off x="1028700" y="2298765"/>
            <a:ext cx="7485881" cy="2106930"/>
          </a:xfrm>
          <a:prstGeom prst="rect">
            <a:avLst/>
          </a:prstGeom>
        </p:spPr>
        <p:txBody>
          <a:bodyPr lIns="0" tIns="0" rIns="0" bIns="0" rtlCol="0" anchor="t">
            <a:spAutoFit/>
          </a:bodyPr>
          <a:lstStyle/>
          <a:p>
            <a:pPr algn="l">
              <a:lnSpc>
                <a:spcPts val="4800"/>
              </a:lnSpc>
            </a:pPr>
            <a:r>
              <a:rPr lang="en-US" sz="3200" dirty="0">
                <a:solidFill>
                  <a:srgbClr val="4E454A"/>
                </a:solidFill>
                <a:latin typeface="UDモトヤ明朝 Light"/>
                <a:ea typeface="UDモトヤ明朝 Light"/>
                <a:cs typeface="UDモトヤ明朝 Light"/>
                <a:sym typeface="UDモトヤ明朝 Light"/>
              </a:rPr>
              <a:t>①2020年４月</a:t>
            </a:r>
          </a:p>
          <a:p>
            <a:pPr algn="l">
              <a:lnSpc>
                <a:spcPts val="4800"/>
              </a:lnSpc>
            </a:pPr>
            <a:r>
              <a:rPr lang="en-US" sz="3200" dirty="0" err="1">
                <a:solidFill>
                  <a:srgbClr val="4E454A"/>
                </a:solidFill>
                <a:latin typeface="UDモトヤ明朝 Light"/>
                <a:ea typeface="UDモトヤ明朝 Light"/>
                <a:cs typeface="UDモトヤ明朝 Light"/>
                <a:sym typeface="UDモトヤ明朝 Light"/>
              </a:rPr>
              <a:t>人身売買禁止に対応する</a:t>
            </a:r>
            <a:endParaRPr lang="en-US" sz="3200" dirty="0">
              <a:solidFill>
                <a:srgbClr val="4E454A"/>
              </a:solidFill>
              <a:latin typeface="UDモトヤ明朝 Light"/>
              <a:ea typeface="UDモトヤ明朝 Light"/>
              <a:cs typeface="UDモトヤ明朝 Light"/>
              <a:sym typeface="UDモトヤ明朝 Light"/>
            </a:endParaRPr>
          </a:p>
          <a:p>
            <a:pPr marL="0" lvl="0" indent="0" algn="l">
              <a:lnSpc>
                <a:spcPts val="4800"/>
              </a:lnSpc>
              <a:spcBef>
                <a:spcPct val="0"/>
              </a:spcBef>
            </a:pPr>
            <a:r>
              <a:rPr lang="en-US" sz="3200" dirty="0" err="1">
                <a:solidFill>
                  <a:srgbClr val="4E454A"/>
                </a:solidFill>
                <a:latin typeface="UDモトヤ明朝 Light"/>
                <a:ea typeface="UDモトヤ明朝 Light"/>
                <a:cs typeface="UDモトヤ明朝 Light"/>
                <a:sym typeface="UDモトヤ明朝 Light"/>
              </a:rPr>
              <a:t>特別事業部門（タスクフォース）を設置</a:t>
            </a:r>
            <a:endParaRPr lang="en-US" sz="3200" dirty="0">
              <a:solidFill>
                <a:srgbClr val="4E454A"/>
              </a:solidFill>
              <a:latin typeface="UDモトヤ明朝 Light"/>
              <a:ea typeface="UDモトヤ明朝 Light"/>
              <a:cs typeface="UDモトヤ明朝 Light"/>
              <a:sym typeface="UDモトヤ明朝 Light"/>
            </a:endParaRPr>
          </a:p>
        </p:txBody>
      </p:sp>
      <p:sp>
        <p:nvSpPr>
          <p:cNvPr id="12" name="TextBox 12"/>
          <p:cNvSpPr txBox="1"/>
          <p:nvPr/>
        </p:nvSpPr>
        <p:spPr>
          <a:xfrm>
            <a:off x="1028700" y="971648"/>
            <a:ext cx="4235858" cy="1162050"/>
          </a:xfrm>
          <a:prstGeom prst="rect">
            <a:avLst/>
          </a:prstGeom>
        </p:spPr>
        <p:txBody>
          <a:bodyPr lIns="0" tIns="0" rIns="0" bIns="0" rtlCol="0" anchor="t">
            <a:spAutoFit/>
          </a:bodyPr>
          <a:lstStyle/>
          <a:p>
            <a:pPr algn="l">
              <a:lnSpc>
                <a:spcPts val="3450"/>
              </a:lnSpc>
            </a:pPr>
            <a:r>
              <a:rPr lang="en-US" sz="3000" dirty="0" err="1">
                <a:solidFill>
                  <a:srgbClr val="FFFFFF"/>
                </a:solidFill>
                <a:latin typeface="UDモトヤ明朝 Light"/>
                <a:ea typeface="UDモトヤ明朝 Light"/>
                <a:cs typeface="UDモトヤ明朝 Light"/>
                <a:sym typeface="UDモトヤ明朝 Light"/>
              </a:rPr>
              <a:t>タスクフォースの設置</a:t>
            </a:r>
            <a:endParaRPr lang="en-US" sz="3000" dirty="0">
              <a:solidFill>
                <a:srgbClr val="FFFFFF"/>
              </a:solidFill>
              <a:latin typeface="UDモトヤ明朝 Light"/>
              <a:ea typeface="UDモトヤ明朝 Light"/>
              <a:cs typeface="UDモトヤ明朝 Light"/>
              <a:sym typeface="UDモトヤ明朝 Light"/>
            </a:endParaRPr>
          </a:p>
          <a:p>
            <a:pPr marL="0" lvl="0" indent="0" algn="l">
              <a:lnSpc>
                <a:spcPts val="3450"/>
              </a:lnSpc>
              <a:spcBef>
                <a:spcPct val="0"/>
              </a:spcBef>
            </a:pPr>
            <a:r>
              <a:rPr lang="en-US" sz="3000" dirty="0" err="1">
                <a:solidFill>
                  <a:srgbClr val="FFFFFF"/>
                </a:solidFill>
                <a:latin typeface="UDモトヤ明朝 Light"/>
                <a:ea typeface="UDモトヤ明朝 Light"/>
                <a:cs typeface="UDモトヤ明朝 Light"/>
                <a:sym typeface="UDモトヤ明朝 Light"/>
              </a:rPr>
              <a:t>政府への提言</a:t>
            </a:r>
            <a:endParaRPr lang="en-US" sz="3000" dirty="0">
              <a:solidFill>
                <a:srgbClr val="FFFFFF"/>
              </a:solidFill>
              <a:latin typeface="UDモトヤ明朝 Light"/>
              <a:ea typeface="UDモトヤ明朝 Light"/>
              <a:cs typeface="UDモトヤ明朝 Light"/>
              <a:sym typeface="UDモトヤ明朝 Light"/>
            </a:endParaRPr>
          </a:p>
        </p:txBody>
      </p:sp>
      <p:sp>
        <p:nvSpPr>
          <p:cNvPr id="13" name="TextBox 13"/>
          <p:cNvSpPr txBox="1"/>
          <p:nvPr/>
        </p:nvSpPr>
        <p:spPr>
          <a:xfrm>
            <a:off x="9581880" y="471754"/>
            <a:ext cx="7485881" cy="1497330"/>
          </a:xfrm>
          <a:prstGeom prst="rect">
            <a:avLst/>
          </a:prstGeom>
        </p:spPr>
        <p:txBody>
          <a:bodyPr lIns="0" tIns="0" rIns="0" bIns="0" rtlCol="0" anchor="t">
            <a:spAutoFit/>
          </a:bodyPr>
          <a:lstStyle/>
          <a:p>
            <a:pPr algn="l">
              <a:lnSpc>
                <a:spcPts val="4800"/>
              </a:lnSpc>
            </a:pPr>
            <a:r>
              <a:rPr lang="en-US" sz="3200" dirty="0">
                <a:solidFill>
                  <a:srgbClr val="4E454A"/>
                </a:solidFill>
                <a:latin typeface="UDモトヤ明朝 Light"/>
                <a:ea typeface="UDモトヤ明朝 Light"/>
                <a:cs typeface="UDモトヤ明朝 Light"/>
                <a:sym typeface="UDモトヤ明朝 Light"/>
              </a:rPr>
              <a:t>②</a:t>
            </a:r>
            <a:r>
              <a:rPr lang="en-US" sz="3200" dirty="0" err="1">
                <a:solidFill>
                  <a:srgbClr val="4E454A"/>
                </a:solidFill>
                <a:latin typeface="UDモトヤ明朝 Light"/>
                <a:ea typeface="UDモトヤ明朝 Light"/>
                <a:cs typeface="UDモトヤ明朝 Light"/>
                <a:sym typeface="UDモトヤ明朝 Light"/>
              </a:rPr>
              <a:t>日本政府への声明文を手交・記者会見</a:t>
            </a:r>
            <a:endParaRPr lang="en-US" sz="3200" dirty="0">
              <a:solidFill>
                <a:srgbClr val="4E454A"/>
              </a:solidFill>
              <a:latin typeface="UDモトヤ明朝 Light"/>
              <a:ea typeface="UDモトヤ明朝 Light"/>
              <a:cs typeface="UDモトヤ明朝 Light"/>
              <a:sym typeface="UDモトヤ明朝 Light"/>
            </a:endParaRPr>
          </a:p>
          <a:p>
            <a:pPr marL="0" lvl="0" indent="0" algn="l">
              <a:lnSpc>
                <a:spcPts val="4800"/>
              </a:lnSpc>
              <a:spcBef>
                <a:spcPct val="0"/>
              </a:spcBef>
            </a:pPr>
            <a:r>
              <a:rPr lang="en-US" sz="3200" dirty="0">
                <a:solidFill>
                  <a:srgbClr val="4E454A"/>
                </a:solidFill>
                <a:latin typeface="UDモトヤ明朝 Light"/>
                <a:ea typeface="UDモトヤ明朝 Light"/>
                <a:cs typeface="UDモトヤ明朝 Light"/>
                <a:sym typeface="UDモトヤ明朝 Light"/>
              </a:rPr>
              <a:t>（2021年７月）</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499639" y="547724"/>
            <a:ext cx="17288723" cy="9388520"/>
            <a:chOff x="0" y="0"/>
            <a:chExt cx="4553408" cy="2472697"/>
          </a:xfrm>
        </p:grpSpPr>
        <p:sp>
          <p:nvSpPr>
            <p:cNvPr id="3" name="Freeform 3"/>
            <p:cNvSpPr/>
            <p:nvPr/>
          </p:nvSpPr>
          <p:spPr>
            <a:xfrm>
              <a:off x="0" y="0"/>
              <a:ext cx="4553408" cy="2472697"/>
            </a:xfrm>
            <a:custGeom>
              <a:avLst/>
              <a:gdLst/>
              <a:ahLst/>
              <a:cxnLst/>
              <a:rect l="l" t="t" r="r" b="b"/>
              <a:pathLst>
                <a:path w="4553408" h="2472697">
                  <a:moveTo>
                    <a:pt x="10747" y="0"/>
                  </a:moveTo>
                  <a:lnTo>
                    <a:pt x="4542661" y="0"/>
                  </a:lnTo>
                  <a:cubicBezTo>
                    <a:pt x="4548597" y="0"/>
                    <a:pt x="4553408" y="4812"/>
                    <a:pt x="4553408" y="10747"/>
                  </a:cubicBezTo>
                  <a:lnTo>
                    <a:pt x="4553408" y="2461950"/>
                  </a:lnTo>
                  <a:cubicBezTo>
                    <a:pt x="4553408" y="2464800"/>
                    <a:pt x="4552276" y="2467533"/>
                    <a:pt x="4550261" y="2469549"/>
                  </a:cubicBezTo>
                  <a:cubicBezTo>
                    <a:pt x="4548245" y="2471564"/>
                    <a:pt x="4545512" y="2472697"/>
                    <a:pt x="4542661" y="2472697"/>
                  </a:cubicBezTo>
                  <a:lnTo>
                    <a:pt x="10747" y="2472697"/>
                  </a:lnTo>
                  <a:cubicBezTo>
                    <a:pt x="7897" y="2472697"/>
                    <a:pt x="5163" y="2471564"/>
                    <a:pt x="3148" y="2469549"/>
                  </a:cubicBezTo>
                  <a:cubicBezTo>
                    <a:pt x="1132" y="2467533"/>
                    <a:pt x="0" y="2464800"/>
                    <a:pt x="0" y="2461950"/>
                  </a:cubicBezTo>
                  <a:lnTo>
                    <a:pt x="0" y="10747"/>
                  </a:lnTo>
                  <a:cubicBezTo>
                    <a:pt x="0" y="7897"/>
                    <a:pt x="1132" y="5163"/>
                    <a:pt x="3148" y="3148"/>
                  </a:cubicBezTo>
                  <a:cubicBezTo>
                    <a:pt x="5163" y="1132"/>
                    <a:pt x="7897" y="0"/>
                    <a:pt x="10747" y="0"/>
                  </a:cubicBezTo>
                  <a:close/>
                </a:path>
              </a:pathLst>
            </a:custGeom>
            <a:solidFill>
              <a:srgbClr val="FFFFFF"/>
            </a:solidFill>
          </p:spPr>
          <p:txBody>
            <a:bodyPr/>
            <a:lstStyle/>
            <a:p>
              <a:endParaRPr lang="ja-JP" altLang="en-US"/>
            </a:p>
          </p:txBody>
        </p:sp>
        <p:sp>
          <p:nvSpPr>
            <p:cNvPr id="4" name="TextBox 4"/>
            <p:cNvSpPr txBox="1"/>
            <p:nvPr/>
          </p:nvSpPr>
          <p:spPr>
            <a:xfrm>
              <a:off x="0" y="-228600"/>
              <a:ext cx="4553408" cy="2701297"/>
            </a:xfrm>
            <a:prstGeom prst="rect">
              <a:avLst/>
            </a:prstGeom>
          </p:spPr>
          <p:txBody>
            <a:bodyPr lIns="50800" tIns="50800" rIns="50800" bIns="50800" rtlCol="0" anchor="ctr"/>
            <a:lstStyle/>
            <a:p>
              <a:pPr algn="ctr">
                <a:lnSpc>
                  <a:spcPts val="2700"/>
                </a:lnSpc>
              </a:pPr>
              <a:endParaRPr/>
            </a:p>
          </p:txBody>
        </p:sp>
      </p:grpSp>
      <p:sp>
        <p:nvSpPr>
          <p:cNvPr id="5" name="TextBox 5"/>
          <p:cNvSpPr txBox="1"/>
          <p:nvPr/>
        </p:nvSpPr>
        <p:spPr>
          <a:xfrm>
            <a:off x="1028700" y="2367346"/>
            <a:ext cx="15881514" cy="6890954"/>
          </a:xfrm>
          <a:prstGeom prst="rect">
            <a:avLst/>
          </a:prstGeom>
        </p:spPr>
        <p:txBody>
          <a:bodyPr lIns="0" tIns="0" rIns="0" bIns="0" rtlCol="0" anchor="t">
            <a:spAutoFit/>
          </a:bodyPr>
          <a:lstStyle/>
          <a:p>
            <a:pPr algn="just">
              <a:lnSpc>
                <a:spcPts val="5296"/>
              </a:lnSpc>
            </a:pPr>
            <a:r>
              <a:rPr lang="en-US" sz="2942" dirty="0">
                <a:solidFill>
                  <a:srgbClr val="4E454A"/>
                </a:solidFill>
                <a:latin typeface="UDモトヤ明朝 Light"/>
                <a:ea typeface="UDモトヤ明朝 Light"/>
                <a:cs typeface="UDモトヤ明朝 Light"/>
                <a:sym typeface="UDモトヤ明朝 Light"/>
              </a:rPr>
              <a:t>・人身取引の全面防止、被害者の救出、被害者の尊厳の回復、被害者の社会への再統合、加害者への対策強化という法的措置も含めた基本的な対応の徹底的な実施</a:t>
            </a:r>
          </a:p>
          <a:p>
            <a:pPr algn="just">
              <a:lnSpc>
                <a:spcPts val="5296"/>
              </a:lnSpc>
            </a:pPr>
            <a:endParaRPr lang="en-US" sz="2942" dirty="0">
              <a:solidFill>
                <a:srgbClr val="4E454A"/>
              </a:solidFill>
              <a:latin typeface="UDモトヤ明朝 Light"/>
              <a:ea typeface="UDモトヤ明朝 Light"/>
              <a:cs typeface="UDモトヤ明朝 Light"/>
              <a:sym typeface="UDモトヤ明朝 Light"/>
            </a:endParaRPr>
          </a:p>
          <a:p>
            <a:pPr algn="just">
              <a:lnSpc>
                <a:spcPts val="5296"/>
              </a:lnSpc>
            </a:pPr>
            <a:r>
              <a:rPr lang="en-US" sz="2942" dirty="0">
                <a:solidFill>
                  <a:srgbClr val="4E454A"/>
                </a:solidFill>
                <a:latin typeface="UDモトヤ明朝 Light"/>
                <a:ea typeface="UDモトヤ明朝 Light"/>
                <a:cs typeface="UDモトヤ明朝 Light"/>
                <a:sym typeface="UDモトヤ明朝 Light"/>
              </a:rPr>
              <a:t>・人身取引は一部の特定の人物や団体が引き起こしているのではなく、私たち一人ひとりが、自覚的であれ、無自覚的であれ、加害者になりうる、という当事者意識の醸成。</a:t>
            </a:r>
          </a:p>
          <a:p>
            <a:pPr algn="just">
              <a:lnSpc>
                <a:spcPts val="5296"/>
              </a:lnSpc>
            </a:pPr>
            <a:endParaRPr lang="en-US" sz="2942" dirty="0">
              <a:solidFill>
                <a:srgbClr val="4E454A"/>
              </a:solidFill>
              <a:latin typeface="UDモトヤ明朝 Light"/>
              <a:ea typeface="UDモトヤ明朝 Light"/>
              <a:cs typeface="UDモトヤ明朝 Light"/>
              <a:sym typeface="UDモトヤ明朝 Light"/>
            </a:endParaRPr>
          </a:p>
          <a:p>
            <a:pPr algn="just">
              <a:lnSpc>
                <a:spcPts val="5296"/>
              </a:lnSpc>
            </a:pPr>
            <a:r>
              <a:rPr lang="en-US" sz="2942" dirty="0">
                <a:solidFill>
                  <a:srgbClr val="4E454A"/>
                </a:solidFill>
                <a:latin typeface="UDモトヤ明朝 Light"/>
                <a:ea typeface="UDモトヤ明朝 Light"/>
                <a:cs typeface="UDモトヤ明朝 Light"/>
                <a:sym typeface="UDモトヤ明朝 Light"/>
              </a:rPr>
              <a:t> ① WCRP日本委員会加盟教団ならびにWCRP国際ネットワークに対する意識啓発活動</a:t>
            </a:r>
          </a:p>
          <a:p>
            <a:pPr algn="just">
              <a:lnSpc>
                <a:spcPts val="5296"/>
              </a:lnSpc>
            </a:pPr>
            <a:r>
              <a:rPr lang="en-US" sz="2942" dirty="0">
                <a:solidFill>
                  <a:srgbClr val="4E454A"/>
                </a:solidFill>
                <a:latin typeface="UDモトヤ明朝 Light"/>
                <a:ea typeface="UDモトヤ明朝 Light"/>
                <a:cs typeface="UDモトヤ明朝 Light"/>
                <a:sym typeface="UDモトヤ明朝 Light"/>
              </a:rPr>
              <a:t> ② 人身取引被害の社会的認知向上のためのアドボカシー活動</a:t>
            </a:r>
          </a:p>
          <a:p>
            <a:pPr algn="just">
              <a:lnSpc>
                <a:spcPts val="5296"/>
              </a:lnSpc>
            </a:pPr>
            <a:r>
              <a:rPr lang="en-US" sz="2942" dirty="0">
                <a:solidFill>
                  <a:srgbClr val="4E454A"/>
                </a:solidFill>
                <a:latin typeface="UDモトヤ明朝 Light"/>
                <a:ea typeface="UDモトヤ明朝 Light"/>
                <a:cs typeface="UDモトヤ明朝 Light"/>
                <a:sym typeface="UDモトヤ明朝 Light"/>
              </a:rPr>
              <a:t> ③ WCRPと政府機関、国際機関、人権擁護に関わるNGOや市民団体等との連帯</a:t>
            </a:r>
          </a:p>
          <a:p>
            <a:pPr marL="0" lvl="0" indent="0" algn="just">
              <a:lnSpc>
                <a:spcPts val="5296"/>
              </a:lnSpc>
            </a:pPr>
            <a:r>
              <a:rPr lang="en-US" sz="2942" dirty="0">
                <a:solidFill>
                  <a:srgbClr val="4E454A"/>
                </a:solidFill>
                <a:latin typeface="UDモトヤ明朝 Light"/>
                <a:ea typeface="UDモトヤ明朝 Light"/>
                <a:cs typeface="UDモトヤ明朝 Light"/>
                <a:sym typeface="UDモトヤ明朝 Light"/>
              </a:rPr>
              <a:t> ④ </a:t>
            </a:r>
            <a:r>
              <a:rPr lang="en-US" sz="2942" dirty="0" err="1">
                <a:solidFill>
                  <a:srgbClr val="4E454A"/>
                </a:solidFill>
                <a:latin typeface="UDモトヤ明朝 Light"/>
                <a:ea typeface="UDモトヤ明朝 Light"/>
                <a:cs typeface="UDモトヤ明朝 Light"/>
                <a:sym typeface="UDモトヤ明朝 Light"/>
              </a:rPr>
              <a:t>WCRPの社会的資源を活かした犠牲者に対する精神的・物的支援</a:t>
            </a:r>
            <a:endParaRPr lang="en-US" sz="2942" dirty="0">
              <a:solidFill>
                <a:srgbClr val="4E454A"/>
              </a:solidFill>
              <a:latin typeface="UDモトヤ明朝 Light"/>
              <a:ea typeface="UDモトヤ明朝 Light"/>
              <a:cs typeface="UDモトヤ明朝 Light"/>
              <a:sym typeface="UDモトヤ明朝 Light"/>
            </a:endParaRPr>
          </a:p>
        </p:txBody>
      </p:sp>
      <p:grpSp>
        <p:nvGrpSpPr>
          <p:cNvPr id="6" name="Group 6"/>
          <p:cNvGrpSpPr/>
          <p:nvPr/>
        </p:nvGrpSpPr>
        <p:grpSpPr>
          <a:xfrm rot="5400000">
            <a:off x="4444581" y="-3156273"/>
            <a:ext cx="1200248" cy="9570193"/>
            <a:chOff x="0" y="0"/>
            <a:chExt cx="660400" cy="4423365"/>
          </a:xfrm>
        </p:grpSpPr>
        <p:sp>
          <p:nvSpPr>
            <p:cNvPr id="7" name="Freeform 7"/>
            <p:cNvSpPr/>
            <p:nvPr/>
          </p:nvSpPr>
          <p:spPr>
            <a:xfrm>
              <a:off x="0" y="0"/>
              <a:ext cx="660400" cy="4423365"/>
            </a:xfrm>
            <a:custGeom>
              <a:avLst/>
              <a:gdLst/>
              <a:ahLst/>
              <a:cxnLst/>
              <a:rect l="l" t="t" r="r" b="b"/>
              <a:pathLst>
                <a:path w="660400" h="442336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408703"/>
                  </a:cubicBezTo>
                  <a:lnTo>
                    <a:pt x="660400" y="4423365"/>
                  </a:lnTo>
                  <a:lnTo>
                    <a:pt x="0" y="4423365"/>
                  </a:lnTo>
                  <a:lnTo>
                    <a:pt x="0" y="411682"/>
                  </a:lnTo>
                  <a:cubicBezTo>
                    <a:pt x="1782" y="185660"/>
                    <a:pt x="93019" y="64045"/>
                    <a:pt x="220252" y="19070"/>
                  </a:cubicBezTo>
                  <a:close/>
                </a:path>
              </a:pathLst>
            </a:custGeom>
            <a:solidFill>
              <a:srgbClr val="72696E"/>
            </a:solidFill>
          </p:spPr>
          <p:txBody>
            <a:bodyPr/>
            <a:lstStyle/>
            <a:p>
              <a:endParaRPr lang="ja-JP" altLang="en-US"/>
            </a:p>
          </p:txBody>
        </p:sp>
        <p:sp>
          <p:nvSpPr>
            <p:cNvPr id="8" name="TextBox 8"/>
            <p:cNvSpPr txBox="1"/>
            <p:nvPr/>
          </p:nvSpPr>
          <p:spPr>
            <a:xfrm>
              <a:off x="0" y="-101600"/>
              <a:ext cx="660400" cy="4524965"/>
            </a:xfrm>
            <a:prstGeom prst="rect">
              <a:avLst/>
            </a:prstGeom>
          </p:spPr>
          <p:txBody>
            <a:bodyPr lIns="50800" tIns="50800" rIns="50800" bIns="50800" rtlCol="0" anchor="ctr"/>
            <a:lstStyle/>
            <a:p>
              <a:pPr algn="ctr">
                <a:lnSpc>
                  <a:spcPts val="2700"/>
                </a:lnSpc>
              </a:pPr>
              <a:endParaRPr/>
            </a:p>
          </p:txBody>
        </p:sp>
      </p:grpSp>
      <p:sp>
        <p:nvSpPr>
          <p:cNvPr id="9" name="TextBox 9"/>
          <p:cNvSpPr txBox="1"/>
          <p:nvPr/>
        </p:nvSpPr>
        <p:spPr>
          <a:xfrm>
            <a:off x="553696" y="1279033"/>
            <a:ext cx="8415761" cy="820738"/>
          </a:xfrm>
          <a:prstGeom prst="rect">
            <a:avLst/>
          </a:prstGeom>
        </p:spPr>
        <p:txBody>
          <a:bodyPr wrap="square" lIns="0" tIns="0" rIns="0" bIns="0" rtlCol="0" anchor="t">
            <a:spAutoFit/>
          </a:bodyPr>
          <a:lstStyle/>
          <a:p>
            <a:pPr algn="l">
              <a:lnSpc>
                <a:spcPts val="3220"/>
              </a:lnSpc>
            </a:pPr>
            <a:r>
              <a:rPr lang="en-US" sz="2800" b="1" dirty="0" err="1">
                <a:solidFill>
                  <a:srgbClr val="FFFFFF"/>
                </a:solidFill>
                <a:latin typeface="UDモトヤ明朝 Bold"/>
                <a:ea typeface="UDモトヤ明朝 Bold"/>
                <a:cs typeface="UDモトヤ明朝 Bold"/>
                <a:sym typeface="UDモトヤ明朝 Bold"/>
              </a:rPr>
              <a:t>WCRP日本委員会</a:t>
            </a:r>
            <a:r>
              <a:rPr lang="en-US" sz="2800" b="1" dirty="0">
                <a:solidFill>
                  <a:srgbClr val="FFFFFF"/>
                </a:solidFill>
                <a:latin typeface="UDモトヤ明朝 Bold"/>
                <a:ea typeface="UDモトヤ明朝 Bold"/>
                <a:cs typeface="UDモトヤ明朝 Bold"/>
                <a:sym typeface="UDモトヤ明朝 Bold"/>
              </a:rPr>
              <a:t>　</a:t>
            </a:r>
            <a:r>
              <a:rPr lang="en-US" sz="2800" b="1" dirty="0" err="1">
                <a:solidFill>
                  <a:srgbClr val="FFFFFF"/>
                </a:solidFill>
                <a:latin typeface="UDモトヤ明朝 Bold"/>
                <a:ea typeface="UDモトヤ明朝 Bold"/>
                <a:cs typeface="UDモトヤ明朝 Bold"/>
                <a:sym typeface="UDモトヤ明朝 Bold"/>
              </a:rPr>
              <a:t>人身取引反対声明（抜粋</a:t>
            </a:r>
            <a:r>
              <a:rPr lang="en-US" sz="2800" b="1" dirty="0">
                <a:solidFill>
                  <a:srgbClr val="FFFFFF"/>
                </a:solidFill>
                <a:latin typeface="UDモトヤ明朝 Bold"/>
                <a:ea typeface="UDモトヤ明朝 Bold"/>
                <a:cs typeface="UDモトヤ明朝 Bold"/>
                <a:sym typeface="UDモトヤ明朝 Bold"/>
              </a:rPr>
              <a:t>）</a:t>
            </a:r>
          </a:p>
          <a:p>
            <a:pPr marL="0" lvl="0" indent="0" algn="l">
              <a:lnSpc>
                <a:spcPts val="3220"/>
              </a:lnSpc>
              <a:spcBef>
                <a:spcPct val="0"/>
              </a:spcBef>
            </a:pPr>
            <a:r>
              <a:rPr lang="en-US" sz="2800" b="1" dirty="0">
                <a:solidFill>
                  <a:srgbClr val="FFFFFF"/>
                </a:solidFill>
                <a:latin typeface="UDモトヤ明朝 Bold"/>
                <a:ea typeface="UDモトヤ明朝 Bold"/>
                <a:cs typeface="UDモトヤ明朝 Bold"/>
                <a:sym typeface="UDモトヤ明朝 Bold"/>
              </a:rPr>
              <a:t>2021年７月27日</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499639" y="547724"/>
            <a:ext cx="17288723" cy="9432203"/>
            <a:chOff x="0" y="0"/>
            <a:chExt cx="4553408" cy="2484202"/>
          </a:xfrm>
        </p:grpSpPr>
        <p:sp>
          <p:nvSpPr>
            <p:cNvPr id="3" name="Freeform 3"/>
            <p:cNvSpPr/>
            <p:nvPr/>
          </p:nvSpPr>
          <p:spPr>
            <a:xfrm>
              <a:off x="0" y="0"/>
              <a:ext cx="4553408" cy="2484202"/>
            </a:xfrm>
            <a:custGeom>
              <a:avLst/>
              <a:gdLst/>
              <a:ahLst/>
              <a:cxnLst/>
              <a:rect l="l" t="t" r="r" b="b"/>
              <a:pathLst>
                <a:path w="4553408" h="2484202">
                  <a:moveTo>
                    <a:pt x="10747" y="0"/>
                  </a:moveTo>
                  <a:lnTo>
                    <a:pt x="4542661" y="0"/>
                  </a:lnTo>
                  <a:cubicBezTo>
                    <a:pt x="4548597" y="0"/>
                    <a:pt x="4553408" y="4812"/>
                    <a:pt x="4553408" y="10747"/>
                  </a:cubicBezTo>
                  <a:lnTo>
                    <a:pt x="4553408" y="2473454"/>
                  </a:lnTo>
                  <a:cubicBezTo>
                    <a:pt x="4553408" y="2476305"/>
                    <a:pt x="4552276" y="2479038"/>
                    <a:pt x="4550261" y="2481054"/>
                  </a:cubicBezTo>
                  <a:cubicBezTo>
                    <a:pt x="4548245" y="2483069"/>
                    <a:pt x="4545512" y="2484202"/>
                    <a:pt x="4542661" y="2484202"/>
                  </a:cubicBezTo>
                  <a:lnTo>
                    <a:pt x="10747" y="2484202"/>
                  </a:lnTo>
                  <a:cubicBezTo>
                    <a:pt x="7897" y="2484202"/>
                    <a:pt x="5163" y="2483069"/>
                    <a:pt x="3148" y="2481054"/>
                  </a:cubicBezTo>
                  <a:cubicBezTo>
                    <a:pt x="1132" y="2479038"/>
                    <a:pt x="0" y="2476305"/>
                    <a:pt x="0" y="2473454"/>
                  </a:cubicBezTo>
                  <a:lnTo>
                    <a:pt x="0" y="10747"/>
                  </a:lnTo>
                  <a:cubicBezTo>
                    <a:pt x="0" y="7897"/>
                    <a:pt x="1132" y="5163"/>
                    <a:pt x="3148" y="3148"/>
                  </a:cubicBezTo>
                  <a:cubicBezTo>
                    <a:pt x="5163" y="1132"/>
                    <a:pt x="7897" y="0"/>
                    <a:pt x="10747" y="0"/>
                  </a:cubicBezTo>
                  <a:close/>
                </a:path>
              </a:pathLst>
            </a:custGeom>
            <a:solidFill>
              <a:srgbClr val="FFFFFF"/>
            </a:solidFill>
          </p:spPr>
          <p:txBody>
            <a:bodyPr/>
            <a:lstStyle/>
            <a:p>
              <a:endParaRPr lang="ja-JP" altLang="en-US"/>
            </a:p>
          </p:txBody>
        </p:sp>
        <p:sp>
          <p:nvSpPr>
            <p:cNvPr id="4" name="TextBox 4"/>
            <p:cNvSpPr txBox="1"/>
            <p:nvPr/>
          </p:nvSpPr>
          <p:spPr>
            <a:xfrm>
              <a:off x="0" y="-228600"/>
              <a:ext cx="4553408" cy="2712802"/>
            </a:xfrm>
            <a:prstGeom prst="rect">
              <a:avLst/>
            </a:prstGeom>
          </p:spPr>
          <p:txBody>
            <a:bodyPr lIns="50800" tIns="50800" rIns="50800" bIns="50800" rtlCol="0" anchor="ctr"/>
            <a:lstStyle/>
            <a:p>
              <a:pPr algn="ctr">
                <a:lnSpc>
                  <a:spcPts val="2700"/>
                </a:lnSpc>
              </a:pPr>
              <a:endParaRPr/>
            </a:p>
          </p:txBody>
        </p:sp>
      </p:grpSp>
      <p:grpSp>
        <p:nvGrpSpPr>
          <p:cNvPr id="5" name="Group 5"/>
          <p:cNvGrpSpPr/>
          <p:nvPr/>
        </p:nvGrpSpPr>
        <p:grpSpPr>
          <a:xfrm rot="5400000">
            <a:off x="3894460" y="-2769887"/>
            <a:ext cx="1200248" cy="8180704"/>
            <a:chOff x="0" y="0"/>
            <a:chExt cx="660400" cy="3763521"/>
          </a:xfrm>
        </p:grpSpPr>
        <p:sp>
          <p:nvSpPr>
            <p:cNvPr id="6" name="Freeform 6"/>
            <p:cNvSpPr/>
            <p:nvPr/>
          </p:nvSpPr>
          <p:spPr>
            <a:xfrm>
              <a:off x="0" y="0"/>
              <a:ext cx="660400" cy="3763521"/>
            </a:xfrm>
            <a:custGeom>
              <a:avLst/>
              <a:gdLst/>
              <a:ahLst/>
              <a:cxnLst/>
              <a:rect l="l" t="t" r="r" b="b"/>
              <a:pathLst>
                <a:path w="660400" h="3763521">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94046"/>
                  </a:cubicBezTo>
                  <a:lnTo>
                    <a:pt x="660400" y="3763521"/>
                  </a:lnTo>
                  <a:lnTo>
                    <a:pt x="0" y="3763521"/>
                  </a:lnTo>
                  <a:lnTo>
                    <a:pt x="0" y="396546"/>
                  </a:lnTo>
                  <a:cubicBezTo>
                    <a:pt x="1782" y="185660"/>
                    <a:pt x="93019" y="64045"/>
                    <a:pt x="220252" y="19070"/>
                  </a:cubicBezTo>
                  <a:close/>
                </a:path>
              </a:pathLst>
            </a:custGeom>
            <a:solidFill>
              <a:srgbClr val="72696E"/>
            </a:solidFill>
          </p:spPr>
          <p:txBody>
            <a:bodyPr/>
            <a:lstStyle/>
            <a:p>
              <a:endParaRPr lang="ja-JP" altLang="en-US"/>
            </a:p>
          </p:txBody>
        </p:sp>
        <p:sp>
          <p:nvSpPr>
            <p:cNvPr id="7" name="TextBox 7"/>
            <p:cNvSpPr txBox="1"/>
            <p:nvPr/>
          </p:nvSpPr>
          <p:spPr>
            <a:xfrm>
              <a:off x="0" y="-101600"/>
              <a:ext cx="660400" cy="3865121"/>
            </a:xfrm>
            <a:prstGeom prst="rect">
              <a:avLst/>
            </a:prstGeom>
          </p:spPr>
          <p:txBody>
            <a:bodyPr lIns="50800" tIns="50800" rIns="50800" bIns="50800" rtlCol="0" anchor="ctr"/>
            <a:lstStyle/>
            <a:p>
              <a:pPr algn="ctr">
                <a:lnSpc>
                  <a:spcPts val="2700"/>
                </a:lnSpc>
              </a:pPr>
              <a:endParaRPr/>
            </a:p>
          </p:txBody>
        </p:sp>
      </p:grpSp>
      <p:sp>
        <p:nvSpPr>
          <p:cNvPr id="8" name="Freeform 8"/>
          <p:cNvSpPr/>
          <p:nvPr/>
        </p:nvSpPr>
        <p:spPr>
          <a:xfrm>
            <a:off x="1475615" y="2437785"/>
            <a:ext cx="6702446" cy="3540207"/>
          </a:xfrm>
          <a:custGeom>
            <a:avLst/>
            <a:gdLst/>
            <a:ahLst/>
            <a:cxnLst/>
            <a:rect l="l" t="t" r="r" b="b"/>
            <a:pathLst>
              <a:path w="6702446" h="3540207">
                <a:moveTo>
                  <a:pt x="0" y="0"/>
                </a:moveTo>
                <a:lnTo>
                  <a:pt x="6702446" y="0"/>
                </a:lnTo>
                <a:lnTo>
                  <a:pt x="6702446" y="3540208"/>
                </a:lnTo>
                <a:lnTo>
                  <a:pt x="0" y="3540208"/>
                </a:lnTo>
                <a:lnTo>
                  <a:pt x="0" y="0"/>
                </a:lnTo>
                <a:close/>
              </a:path>
            </a:pathLst>
          </a:custGeom>
          <a:blipFill>
            <a:blip r:embed="rId2"/>
            <a:stretch>
              <a:fillRect t="-19400" r="-286" b="-22999"/>
            </a:stretch>
          </a:blipFill>
        </p:spPr>
        <p:txBody>
          <a:bodyPr/>
          <a:lstStyle/>
          <a:p>
            <a:endParaRPr lang="ja-JP" altLang="en-US"/>
          </a:p>
        </p:txBody>
      </p:sp>
      <p:sp>
        <p:nvSpPr>
          <p:cNvPr id="9" name="Freeform 9"/>
          <p:cNvSpPr/>
          <p:nvPr/>
        </p:nvSpPr>
        <p:spPr>
          <a:xfrm>
            <a:off x="9090717" y="5773833"/>
            <a:ext cx="5548057" cy="3983220"/>
          </a:xfrm>
          <a:custGeom>
            <a:avLst/>
            <a:gdLst/>
            <a:ahLst/>
            <a:cxnLst/>
            <a:rect l="l" t="t" r="r" b="b"/>
            <a:pathLst>
              <a:path w="5548057" h="3983220">
                <a:moveTo>
                  <a:pt x="0" y="0"/>
                </a:moveTo>
                <a:lnTo>
                  <a:pt x="5548057" y="0"/>
                </a:lnTo>
                <a:lnTo>
                  <a:pt x="5548057" y="3983221"/>
                </a:lnTo>
                <a:lnTo>
                  <a:pt x="0" y="3983221"/>
                </a:lnTo>
                <a:lnTo>
                  <a:pt x="0" y="0"/>
                </a:lnTo>
                <a:close/>
              </a:path>
            </a:pathLst>
          </a:custGeom>
          <a:blipFill>
            <a:blip r:embed="rId3"/>
            <a:stretch>
              <a:fillRect l="-6563" t="-4724" r="-1912" b="-8595"/>
            </a:stretch>
          </a:blipFill>
        </p:spPr>
        <p:txBody>
          <a:bodyPr/>
          <a:lstStyle/>
          <a:p>
            <a:endParaRPr lang="ja-JP" altLang="en-US"/>
          </a:p>
        </p:txBody>
      </p:sp>
      <p:sp>
        <p:nvSpPr>
          <p:cNvPr id="10" name="Freeform 10"/>
          <p:cNvSpPr/>
          <p:nvPr/>
        </p:nvSpPr>
        <p:spPr>
          <a:xfrm>
            <a:off x="2353912" y="6187543"/>
            <a:ext cx="4945852" cy="3417216"/>
          </a:xfrm>
          <a:custGeom>
            <a:avLst/>
            <a:gdLst/>
            <a:ahLst/>
            <a:cxnLst/>
            <a:rect l="l" t="t" r="r" b="b"/>
            <a:pathLst>
              <a:path w="4945852" h="3417216">
                <a:moveTo>
                  <a:pt x="0" y="0"/>
                </a:moveTo>
                <a:lnTo>
                  <a:pt x="4945852" y="0"/>
                </a:lnTo>
                <a:lnTo>
                  <a:pt x="4945852" y="3417215"/>
                </a:lnTo>
                <a:lnTo>
                  <a:pt x="0" y="3417215"/>
                </a:lnTo>
                <a:lnTo>
                  <a:pt x="0" y="0"/>
                </a:lnTo>
                <a:close/>
              </a:path>
            </a:pathLst>
          </a:custGeom>
          <a:blipFill>
            <a:blip r:embed="rId4"/>
            <a:stretch>
              <a:fillRect l="-15057" t="-17985" r="-14026" b="-22134"/>
            </a:stretch>
          </a:blipFill>
        </p:spPr>
        <p:txBody>
          <a:bodyPr/>
          <a:lstStyle/>
          <a:p>
            <a:endParaRPr lang="ja-JP" altLang="en-US"/>
          </a:p>
        </p:txBody>
      </p:sp>
      <p:sp>
        <p:nvSpPr>
          <p:cNvPr id="11" name="Freeform 11"/>
          <p:cNvSpPr/>
          <p:nvPr/>
        </p:nvSpPr>
        <p:spPr>
          <a:xfrm>
            <a:off x="8991810" y="1379822"/>
            <a:ext cx="5745870" cy="4062367"/>
          </a:xfrm>
          <a:custGeom>
            <a:avLst/>
            <a:gdLst/>
            <a:ahLst/>
            <a:cxnLst/>
            <a:rect l="l" t="t" r="r" b="b"/>
            <a:pathLst>
              <a:path w="5745870" h="4062367">
                <a:moveTo>
                  <a:pt x="0" y="0"/>
                </a:moveTo>
                <a:lnTo>
                  <a:pt x="5745870" y="0"/>
                </a:lnTo>
                <a:lnTo>
                  <a:pt x="5745870" y="4062366"/>
                </a:lnTo>
                <a:lnTo>
                  <a:pt x="0" y="4062366"/>
                </a:lnTo>
                <a:lnTo>
                  <a:pt x="0" y="0"/>
                </a:lnTo>
                <a:close/>
              </a:path>
            </a:pathLst>
          </a:custGeom>
          <a:blipFill>
            <a:blip r:embed="rId5"/>
            <a:stretch>
              <a:fillRect l="-2700" t="-3865" r="-5085" b="-10474"/>
            </a:stretch>
          </a:blipFill>
        </p:spPr>
        <p:txBody>
          <a:bodyPr/>
          <a:lstStyle/>
          <a:p>
            <a:endParaRPr lang="ja-JP" altLang="en-US"/>
          </a:p>
        </p:txBody>
      </p:sp>
      <p:sp>
        <p:nvSpPr>
          <p:cNvPr id="12" name="TextBox 12"/>
          <p:cNvSpPr txBox="1"/>
          <p:nvPr/>
        </p:nvSpPr>
        <p:spPr>
          <a:xfrm>
            <a:off x="887569" y="914449"/>
            <a:ext cx="15785090" cy="1162050"/>
          </a:xfrm>
          <a:prstGeom prst="rect">
            <a:avLst/>
          </a:prstGeom>
        </p:spPr>
        <p:txBody>
          <a:bodyPr lIns="0" tIns="0" rIns="0" bIns="0" rtlCol="0" anchor="t">
            <a:spAutoFit/>
          </a:bodyPr>
          <a:lstStyle/>
          <a:p>
            <a:pPr algn="l">
              <a:lnSpc>
                <a:spcPts val="3450"/>
              </a:lnSpc>
            </a:pPr>
            <a:r>
              <a:rPr lang="en-US" sz="3000" b="1" dirty="0" err="1">
                <a:solidFill>
                  <a:srgbClr val="FFFFFF"/>
                </a:solidFill>
                <a:latin typeface="UDモトヤ明朝 Bold"/>
                <a:ea typeface="UDモトヤ明朝 Bold"/>
                <a:cs typeface="UDモトヤ明朝 Bold"/>
                <a:sym typeface="UDモトヤ明朝 Bold"/>
              </a:rPr>
              <a:t>人身取引防止に向けた祈りの集い</a:t>
            </a:r>
            <a:endParaRPr lang="en-US" sz="3000" b="1" dirty="0">
              <a:solidFill>
                <a:srgbClr val="FFFFFF"/>
              </a:solidFill>
              <a:latin typeface="UDモトヤ明朝 Bold"/>
              <a:ea typeface="UDモトヤ明朝 Bold"/>
              <a:cs typeface="UDモトヤ明朝 Bold"/>
              <a:sym typeface="UDモトヤ明朝 Bold"/>
            </a:endParaRPr>
          </a:p>
          <a:p>
            <a:pPr marL="0" lvl="0" indent="0" algn="l">
              <a:lnSpc>
                <a:spcPts val="3450"/>
              </a:lnSpc>
              <a:spcBef>
                <a:spcPct val="0"/>
              </a:spcBef>
            </a:pPr>
            <a:r>
              <a:rPr lang="en-US" sz="3000" b="1" dirty="0">
                <a:solidFill>
                  <a:srgbClr val="FFFFFF"/>
                </a:solidFill>
                <a:latin typeface="UDモトヤ明朝 Bold"/>
                <a:ea typeface="UDモトヤ明朝 Bold"/>
                <a:cs typeface="UDモトヤ明朝 Bold"/>
                <a:sym typeface="UDモトヤ明朝 Bold"/>
              </a:rPr>
              <a:t>２０２１年７月</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425002" y="377484"/>
            <a:ext cx="17288723" cy="9267268"/>
            <a:chOff x="0" y="0"/>
            <a:chExt cx="4553408" cy="2440762"/>
          </a:xfrm>
        </p:grpSpPr>
        <p:sp>
          <p:nvSpPr>
            <p:cNvPr id="3" name="Freeform 3"/>
            <p:cNvSpPr/>
            <p:nvPr/>
          </p:nvSpPr>
          <p:spPr>
            <a:xfrm>
              <a:off x="0" y="0"/>
              <a:ext cx="4553408" cy="2440762"/>
            </a:xfrm>
            <a:custGeom>
              <a:avLst/>
              <a:gdLst/>
              <a:ahLst/>
              <a:cxnLst/>
              <a:rect l="l" t="t" r="r" b="b"/>
              <a:pathLst>
                <a:path w="4553408" h="2440762">
                  <a:moveTo>
                    <a:pt x="10747" y="0"/>
                  </a:moveTo>
                  <a:lnTo>
                    <a:pt x="4542661" y="0"/>
                  </a:lnTo>
                  <a:cubicBezTo>
                    <a:pt x="4548597" y="0"/>
                    <a:pt x="4553408" y="4812"/>
                    <a:pt x="4553408" y="10747"/>
                  </a:cubicBezTo>
                  <a:lnTo>
                    <a:pt x="4553408" y="2430015"/>
                  </a:lnTo>
                  <a:cubicBezTo>
                    <a:pt x="4553408" y="2432865"/>
                    <a:pt x="4552276" y="2435599"/>
                    <a:pt x="4550261" y="2437614"/>
                  </a:cubicBezTo>
                  <a:cubicBezTo>
                    <a:pt x="4548245" y="2439630"/>
                    <a:pt x="4545512" y="2440762"/>
                    <a:pt x="4542661" y="2440762"/>
                  </a:cubicBezTo>
                  <a:lnTo>
                    <a:pt x="10747" y="2440762"/>
                  </a:lnTo>
                  <a:cubicBezTo>
                    <a:pt x="7897" y="2440762"/>
                    <a:pt x="5163" y="2439630"/>
                    <a:pt x="3148" y="2437614"/>
                  </a:cubicBezTo>
                  <a:cubicBezTo>
                    <a:pt x="1132" y="2435599"/>
                    <a:pt x="0" y="2432865"/>
                    <a:pt x="0" y="2430015"/>
                  </a:cubicBezTo>
                  <a:lnTo>
                    <a:pt x="0" y="10747"/>
                  </a:lnTo>
                  <a:cubicBezTo>
                    <a:pt x="0" y="7897"/>
                    <a:pt x="1132" y="5163"/>
                    <a:pt x="3148" y="3148"/>
                  </a:cubicBezTo>
                  <a:cubicBezTo>
                    <a:pt x="5163" y="1132"/>
                    <a:pt x="7897" y="0"/>
                    <a:pt x="10747" y="0"/>
                  </a:cubicBezTo>
                  <a:close/>
                </a:path>
              </a:pathLst>
            </a:custGeom>
            <a:solidFill>
              <a:srgbClr val="FFFFFF"/>
            </a:solidFill>
          </p:spPr>
          <p:txBody>
            <a:bodyPr/>
            <a:lstStyle/>
            <a:p>
              <a:endParaRPr lang="ja-JP" altLang="en-US"/>
            </a:p>
          </p:txBody>
        </p:sp>
        <p:sp>
          <p:nvSpPr>
            <p:cNvPr id="4" name="TextBox 4"/>
            <p:cNvSpPr txBox="1"/>
            <p:nvPr/>
          </p:nvSpPr>
          <p:spPr>
            <a:xfrm>
              <a:off x="0" y="-228600"/>
              <a:ext cx="4553408" cy="2669362"/>
            </a:xfrm>
            <a:prstGeom prst="rect">
              <a:avLst/>
            </a:prstGeom>
          </p:spPr>
          <p:txBody>
            <a:bodyPr lIns="50800" tIns="50800" rIns="50800" bIns="50800" rtlCol="0" anchor="ctr"/>
            <a:lstStyle/>
            <a:p>
              <a:pPr algn="ctr">
                <a:lnSpc>
                  <a:spcPts val="2700"/>
                </a:lnSpc>
              </a:pPr>
              <a:endParaRPr/>
            </a:p>
          </p:txBody>
        </p:sp>
      </p:grpSp>
      <p:grpSp>
        <p:nvGrpSpPr>
          <p:cNvPr id="5" name="Group 5"/>
          <p:cNvGrpSpPr/>
          <p:nvPr/>
        </p:nvGrpSpPr>
        <p:grpSpPr>
          <a:xfrm rot="5400000">
            <a:off x="2527840" y="-1664278"/>
            <a:ext cx="815868" cy="5164156"/>
            <a:chOff x="0" y="0"/>
            <a:chExt cx="448907" cy="2841421"/>
          </a:xfrm>
        </p:grpSpPr>
        <p:sp>
          <p:nvSpPr>
            <p:cNvPr id="6" name="Freeform 6"/>
            <p:cNvSpPr/>
            <p:nvPr/>
          </p:nvSpPr>
          <p:spPr>
            <a:xfrm>
              <a:off x="0" y="0"/>
              <a:ext cx="448907" cy="2841421"/>
            </a:xfrm>
            <a:custGeom>
              <a:avLst/>
              <a:gdLst/>
              <a:ahLst/>
              <a:cxnLst/>
              <a:rect l="l" t="t" r="r" b="b"/>
              <a:pathLst>
                <a:path w="448907" h="2841421">
                  <a:moveTo>
                    <a:pt x="149716" y="19070"/>
                  </a:moveTo>
                  <a:cubicBezTo>
                    <a:pt x="172656" y="7556"/>
                    <a:pt x="198895" y="0"/>
                    <a:pt x="224574" y="0"/>
                  </a:cubicBezTo>
                  <a:cubicBezTo>
                    <a:pt x="250254" y="0"/>
                    <a:pt x="274965" y="6476"/>
                    <a:pt x="297737" y="17990"/>
                  </a:cubicBezTo>
                  <a:cubicBezTo>
                    <a:pt x="298222" y="18350"/>
                    <a:pt x="298706" y="18350"/>
                    <a:pt x="299190" y="18710"/>
                  </a:cubicBezTo>
                  <a:cubicBezTo>
                    <a:pt x="384708" y="64765"/>
                    <a:pt x="447696" y="186379"/>
                    <a:pt x="448907" y="373563"/>
                  </a:cubicBezTo>
                  <a:lnTo>
                    <a:pt x="448907" y="2841421"/>
                  </a:lnTo>
                  <a:lnTo>
                    <a:pt x="0" y="2841421"/>
                  </a:lnTo>
                  <a:lnTo>
                    <a:pt x="0" y="375395"/>
                  </a:lnTo>
                  <a:cubicBezTo>
                    <a:pt x="1211" y="185660"/>
                    <a:pt x="63230" y="64045"/>
                    <a:pt x="149716" y="19070"/>
                  </a:cubicBezTo>
                  <a:close/>
                </a:path>
              </a:pathLst>
            </a:custGeom>
            <a:solidFill>
              <a:srgbClr val="72696E"/>
            </a:solidFill>
          </p:spPr>
          <p:txBody>
            <a:bodyPr/>
            <a:lstStyle/>
            <a:p>
              <a:endParaRPr lang="ja-JP" altLang="en-US"/>
            </a:p>
          </p:txBody>
        </p:sp>
        <p:sp>
          <p:nvSpPr>
            <p:cNvPr id="7" name="TextBox 7"/>
            <p:cNvSpPr txBox="1"/>
            <p:nvPr/>
          </p:nvSpPr>
          <p:spPr>
            <a:xfrm>
              <a:off x="0" y="-101600"/>
              <a:ext cx="448907" cy="2943021"/>
            </a:xfrm>
            <a:prstGeom prst="rect">
              <a:avLst/>
            </a:prstGeom>
          </p:spPr>
          <p:txBody>
            <a:bodyPr lIns="50800" tIns="50800" rIns="50800" bIns="50800" rtlCol="0" anchor="ctr"/>
            <a:lstStyle/>
            <a:p>
              <a:pPr algn="ctr">
                <a:lnSpc>
                  <a:spcPts val="2700"/>
                </a:lnSpc>
              </a:pPr>
              <a:endParaRPr/>
            </a:p>
          </p:txBody>
        </p:sp>
      </p:grpSp>
      <p:sp>
        <p:nvSpPr>
          <p:cNvPr id="8" name="Freeform 8"/>
          <p:cNvSpPr/>
          <p:nvPr/>
        </p:nvSpPr>
        <p:spPr>
          <a:xfrm>
            <a:off x="1441926" y="6253047"/>
            <a:ext cx="5090740" cy="3391705"/>
          </a:xfrm>
          <a:custGeom>
            <a:avLst/>
            <a:gdLst/>
            <a:ahLst/>
            <a:cxnLst/>
            <a:rect l="l" t="t" r="r" b="b"/>
            <a:pathLst>
              <a:path w="5090740" h="3391705">
                <a:moveTo>
                  <a:pt x="0" y="0"/>
                </a:moveTo>
                <a:lnTo>
                  <a:pt x="5090739" y="0"/>
                </a:lnTo>
                <a:lnTo>
                  <a:pt x="5090739" y="3391705"/>
                </a:lnTo>
                <a:lnTo>
                  <a:pt x="0" y="3391705"/>
                </a:lnTo>
                <a:lnTo>
                  <a:pt x="0" y="0"/>
                </a:lnTo>
                <a:close/>
              </a:path>
            </a:pathLst>
          </a:custGeom>
          <a:blipFill>
            <a:blip r:embed="rId2"/>
            <a:stretch>
              <a:fillRect/>
            </a:stretch>
          </a:blipFill>
        </p:spPr>
        <p:txBody>
          <a:bodyPr/>
          <a:lstStyle/>
          <a:p>
            <a:endParaRPr lang="ja-JP" altLang="en-US"/>
          </a:p>
        </p:txBody>
      </p:sp>
      <p:sp>
        <p:nvSpPr>
          <p:cNvPr id="9" name="Freeform 9"/>
          <p:cNvSpPr/>
          <p:nvPr/>
        </p:nvSpPr>
        <p:spPr>
          <a:xfrm>
            <a:off x="1264829" y="2227660"/>
            <a:ext cx="5090740" cy="3113753"/>
          </a:xfrm>
          <a:custGeom>
            <a:avLst/>
            <a:gdLst/>
            <a:ahLst/>
            <a:cxnLst/>
            <a:rect l="l" t="t" r="r" b="b"/>
            <a:pathLst>
              <a:path w="5090740" h="3113753">
                <a:moveTo>
                  <a:pt x="0" y="0"/>
                </a:moveTo>
                <a:lnTo>
                  <a:pt x="5090740" y="0"/>
                </a:lnTo>
                <a:lnTo>
                  <a:pt x="5090740" y="3113753"/>
                </a:lnTo>
                <a:lnTo>
                  <a:pt x="0" y="3113753"/>
                </a:lnTo>
                <a:lnTo>
                  <a:pt x="0" y="0"/>
                </a:lnTo>
                <a:close/>
              </a:path>
            </a:pathLst>
          </a:custGeom>
          <a:blipFill>
            <a:blip r:embed="rId3"/>
            <a:stretch>
              <a:fillRect l="-15309" t="-9929" r="-21336" b="-15736"/>
            </a:stretch>
          </a:blipFill>
        </p:spPr>
        <p:txBody>
          <a:bodyPr/>
          <a:lstStyle/>
          <a:p>
            <a:endParaRPr lang="ja-JP" altLang="en-US"/>
          </a:p>
        </p:txBody>
      </p:sp>
      <p:sp>
        <p:nvSpPr>
          <p:cNvPr id="10" name="Freeform 10"/>
          <p:cNvSpPr/>
          <p:nvPr/>
        </p:nvSpPr>
        <p:spPr>
          <a:xfrm>
            <a:off x="7438061" y="7035764"/>
            <a:ext cx="8907615" cy="2222536"/>
          </a:xfrm>
          <a:custGeom>
            <a:avLst/>
            <a:gdLst/>
            <a:ahLst/>
            <a:cxnLst/>
            <a:rect l="l" t="t" r="r" b="b"/>
            <a:pathLst>
              <a:path w="8907615" h="2222536">
                <a:moveTo>
                  <a:pt x="0" y="0"/>
                </a:moveTo>
                <a:lnTo>
                  <a:pt x="8907615" y="0"/>
                </a:lnTo>
                <a:lnTo>
                  <a:pt x="8907615" y="2222536"/>
                </a:lnTo>
                <a:lnTo>
                  <a:pt x="0" y="2222536"/>
                </a:lnTo>
                <a:lnTo>
                  <a:pt x="0" y="0"/>
                </a:lnTo>
                <a:close/>
              </a:path>
            </a:pathLst>
          </a:custGeom>
          <a:blipFill>
            <a:blip r:embed="rId4"/>
            <a:stretch>
              <a:fillRect l="-11394" t="-151130"/>
            </a:stretch>
          </a:blipFill>
        </p:spPr>
        <p:txBody>
          <a:bodyPr/>
          <a:lstStyle/>
          <a:p>
            <a:endParaRPr lang="ja-JP" altLang="en-US"/>
          </a:p>
        </p:txBody>
      </p:sp>
      <p:sp>
        <p:nvSpPr>
          <p:cNvPr id="11" name="Freeform 11"/>
          <p:cNvSpPr/>
          <p:nvPr/>
        </p:nvSpPr>
        <p:spPr>
          <a:xfrm>
            <a:off x="8998057" y="2279780"/>
            <a:ext cx="6682786" cy="3461683"/>
          </a:xfrm>
          <a:custGeom>
            <a:avLst/>
            <a:gdLst/>
            <a:ahLst/>
            <a:cxnLst/>
            <a:rect l="l" t="t" r="r" b="b"/>
            <a:pathLst>
              <a:path w="6682786" h="3461683">
                <a:moveTo>
                  <a:pt x="0" y="0"/>
                </a:moveTo>
                <a:lnTo>
                  <a:pt x="6682786" y="0"/>
                </a:lnTo>
                <a:lnTo>
                  <a:pt x="6682786" y="3461683"/>
                </a:lnTo>
                <a:lnTo>
                  <a:pt x="0" y="3461683"/>
                </a:lnTo>
                <a:lnTo>
                  <a:pt x="0" y="0"/>
                </a:lnTo>
                <a:close/>
              </a:path>
            </a:pathLst>
          </a:custGeom>
          <a:blipFill>
            <a:blip r:embed="rId5"/>
            <a:stretch>
              <a:fillRect/>
            </a:stretch>
          </a:blipFill>
        </p:spPr>
        <p:txBody>
          <a:bodyPr/>
          <a:lstStyle/>
          <a:p>
            <a:endParaRPr lang="ja-JP" altLang="en-US"/>
          </a:p>
        </p:txBody>
      </p:sp>
      <p:sp>
        <p:nvSpPr>
          <p:cNvPr id="12" name="TextBox 12"/>
          <p:cNvSpPr txBox="1"/>
          <p:nvPr/>
        </p:nvSpPr>
        <p:spPr>
          <a:xfrm>
            <a:off x="767199" y="591539"/>
            <a:ext cx="15785090" cy="723900"/>
          </a:xfrm>
          <a:prstGeom prst="rect">
            <a:avLst/>
          </a:prstGeom>
        </p:spPr>
        <p:txBody>
          <a:bodyPr lIns="0" tIns="0" rIns="0" bIns="0" rtlCol="0" anchor="t">
            <a:spAutoFit/>
          </a:bodyPr>
          <a:lstStyle/>
          <a:p>
            <a:pPr marL="0" lvl="0" indent="0" algn="l">
              <a:lnSpc>
                <a:spcPts val="3450"/>
              </a:lnSpc>
              <a:spcBef>
                <a:spcPct val="0"/>
              </a:spcBef>
            </a:pPr>
            <a:r>
              <a:rPr lang="en-US" sz="3000" b="1" dirty="0" err="1">
                <a:solidFill>
                  <a:srgbClr val="FFFFFF"/>
                </a:solidFill>
                <a:latin typeface="UDモトヤ明朝 Bold"/>
                <a:ea typeface="UDモトヤ明朝 Bold"/>
                <a:cs typeface="UDモトヤ明朝 Bold"/>
                <a:sym typeface="UDモトヤ明朝 Bold"/>
              </a:rPr>
              <a:t>公開学習会</a:t>
            </a:r>
            <a:endParaRPr lang="en-US" sz="3000" b="1" dirty="0">
              <a:solidFill>
                <a:srgbClr val="FFFFFF"/>
              </a:solidFill>
              <a:latin typeface="UDモトヤ明朝 Bold"/>
              <a:ea typeface="UDモトヤ明朝 Bold"/>
              <a:cs typeface="UDモトヤ明朝 Bold"/>
              <a:sym typeface="UDモトヤ明朝 Bold"/>
            </a:endParaRPr>
          </a:p>
        </p:txBody>
      </p:sp>
      <p:sp>
        <p:nvSpPr>
          <p:cNvPr id="13" name="TextBox 13"/>
          <p:cNvSpPr txBox="1"/>
          <p:nvPr/>
        </p:nvSpPr>
        <p:spPr>
          <a:xfrm>
            <a:off x="574275" y="5512863"/>
            <a:ext cx="6471848" cy="616359"/>
          </a:xfrm>
          <a:prstGeom prst="rect">
            <a:avLst/>
          </a:prstGeom>
        </p:spPr>
        <p:txBody>
          <a:bodyPr lIns="0" tIns="0" rIns="0" bIns="0" rtlCol="0" anchor="t">
            <a:spAutoFit/>
          </a:bodyPr>
          <a:lstStyle/>
          <a:p>
            <a:pPr marL="0" lvl="0" indent="0" algn="ctr">
              <a:lnSpc>
                <a:spcPts val="2949"/>
              </a:lnSpc>
              <a:spcBef>
                <a:spcPct val="0"/>
              </a:spcBef>
            </a:pPr>
            <a:r>
              <a:rPr lang="en-US" sz="2564" b="1" dirty="0">
                <a:solidFill>
                  <a:srgbClr val="4E454A"/>
                </a:solidFill>
                <a:latin typeface="UDモトヤ明朝 Bold"/>
                <a:ea typeface="UDモトヤ明朝 Bold"/>
                <a:cs typeface="UDモトヤ明朝 Bold"/>
                <a:sym typeface="UDモトヤ明朝 Bold"/>
              </a:rPr>
              <a:t>人間の尊厳を考える円卓会議2024</a:t>
            </a:r>
          </a:p>
        </p:txBody>
      </p:sp>
      <p:sp>
        <p:nvSpPr>
          <p:cNvPr id="14" name="TextBox 14"/>
          <p:cNvSpPr txBox="1"/>
          <p:nvPr/>
        </p:nvSpPr>
        <p:spPr>
          <a:xfrm>
            <a:off x="353696" y="1490856"/>
            <a:ext cx="7798514" cy="616359"/>
          </a:xfrm>
          <a:prstGeom prst="rect">
            <a:avLst/>
          </a:prstGeom>
        </p:spPr>
        <p:txBody>
          <a:bodyPr lIns="0" tIns="0" rIns="0" bIns="0" rtlCol="0" anchor="t">
            <a:spAutoFit/>
          </a:bodyPr>
          <a:lstStyle/>
          <a:p>
            <a:pPr marL="0" lvl="0" indent="0" algn="ctr">
              <a:lnSpc>
                <a:spcPts val="2949"/>
              </a:lnSpc>
              <a:spcBef>
                <a:spcPct val="0"/>
              </a:spcBef>
            </a:pPr>
            <a:r>
              <a:rPr lang="en-US" sz="2564" b="1" dirty="0" err="1">
                <a:solidFill>
                  <a:srgbClr val="4E454A"/>
                </a:solidFill>
                <a:latin typeface="UDモトヤ明朝 Bold"/>
                <a:ea typeface="UDモトヤ明朝 Bold"/>
                <a:cs typeface="UDモトヤ明朝 Bold"/>
                <a:sym typeface="UDモトヤ明朝 Bold"/>
              </a:rPr>
              <a:t>オンラインシンポジウム「人身取引の被害</a:t>
            </a:r>
            <a:r>
              <a:rPr lang="en-US" sz="2564" b="1" dirty="0">
                <a:solidFill>
                  <a:srgbClr val="4E454A"/>
                </a:solidFill>
                <a:latin typeface="UDモトヤ明朝 Bold"/>
                <a:ea typeface="UDモトヤ明朝 Bold"/>
                <a:cs typeface="UDモトヤ明朝 Bold"/>
                <a:sym typeface="UDモトヤ明朝 Bold"/>
              </a:rPr>
              <a:t>」</a:t>
            </a:r>
          </a:p>
        </p:txBody>
      </p:sp>
      <p:sp>
        <p:nvSpPr>
          <p:cNvPr id="15" name="TextBox 15"/>
          <p:cNvSpPr txBox="1"/>
          <p:nvPr/>
        </p:nvSpPr>
        <p:spPr>
          <a:xfrm>
            <a:off x="8887271" y="6293602"/>
            <a:ext cx="6471848" cy="616359"/>
          </a:xfrm>
          <a:prstGeom prst="rect">
            <a:avLst/>
          </a:prstGeom>
        </p:spPr>
        <p:txBody>
          <a:bodyPr lIns="0" tIns="0" rIns="0" bIns="0" rtlCol="0" anchor="t">
            <a:spAutoFit/>
          </a:bodyPr>
          <a:lstStyle/>
          <a:p>
            <a:pPr marL="0" lvl="0" indent="0" algn="ctr">
              <a:lnSpc>
                <a:spcPts val="2949"/>
              </a:lnSpc>
              <a:spcBef>
                <a:spcPct val="0"/>
              </a:spcBef>
            </a:pPr>
            <a:r>
              <a:rPr lang="en-US" sz="2564" b="1" dirty="0">
                <a:solidFill>
                  <a:srgbClr val="4E454A"/>
                </a:solidFill>
                <a:latin typeface="UDモトヤ明朝 Bold"/>
                <a:ea typeface="UDモトヤ明朝 Bold"/>
                <a:cs typeface="UDモトヤ明朝 Bold"/>
                <a:sym typeface="UDモトヤ明朝 Bold"/>
              </a:rPr>
              <a:t>オンライン学習会2023</a:t>
            </a:r>
          </a:p>
        </p:txBody>
      </p:sp>
      <p:sp>
        <p:nvSpPr>
          <p:cNvPr id="16" name="TextBox 16"/>
          <p:cNvSpPr txBox="1"/>
          <p:nvPr/>
        </p:nvSpPr>
        <p:spPr>
          <a:xfrm>
            <a:off x="8440193" y="1375130"/>
            <a:ext cx="7798514" cy="616359"/>
          </a:xfrm>
          <a:prstGeom prst="rect">
            <a:avLst/>
          </a:prstGeom>
        </p:spPr>
        <p:txBody>
          <a:bodyPr lIns="0" tIns="0" rIns="0" bIns="0" rtlCol="0" anchor="t">
            <a:spAutoFit/>
          </a:bodyPr>
          <a:lstStyle/>
          <a:p>
            <a:pPr marL="0" lvl="0" indent="0" algn="ctr">
              <a:lnSpc>
                <a:spcPts val="2949"/>
              </a:lnSpc>
              <a:spcBef>
                <a:spcPct val="0"/>
              </a:spcBef>
            </a:pPr>
            <a:r>
              <a:rPr lang="en-US" sz="2564" b="1">
                <a:solidFill>
                  <a:srgbClr val="4E454A"/>
                </a:solidFill>
                <a:latin typeface="UDモトヤ明朝 Bold"/>
                <a:ea typeface="UDモトヤ明朝 Bold"/>
                <a:cs typeface="UDモトヤ明朝 Bold"/>
                <a:sym typeface="UDモトヤ明朝 Bold"/>
              </a:rPr>
              <a:t>オンラインスタディツアー海外編</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2923444" y="3336706"/>
            <a:ext cx="5178146" cy="4348629"/>
            <a:chOff x="0" y="0"/>
            <a:chExt cx="1340326" cy="1125611"/>
          </a:xfrm>
        </p:grpSpPr>
        <p:sp>
          <p:nvSpPr>
            <p:cNvPr id="3" name="Freeform 3"/>
            <p:cNvSpPr/>
            <p:nvPr/>
          </p:nvSpPr>
          <p:spPr>
            <a:xfrm>
              <a:off x="0" y="0"/>
              <a:ext cx="1340326" cy="1125611"/>
            </a:xfrm>
            <a:custGeom>
              <a:avLst/>
              <a:gdLst/>
              <a:ahLst/>
              <a:cxnLst/>
              <a:rect l="l" t="t" r="r" b="b"/>
              <a:pathLst>
                <a:path w="1340326" h="1125611">
                  <a:moveTo>
                    <a:pt x="0" y="0"/>
                  </a:moveTo>
                  <a:lnTo>
                    <a:pt x="1340326" y="0"/>
                  </a:lnTo>
                  <a:lnTo>
                    <a:pt x="1340326" y="1125611"/>
                  </a:lnTo>
                  <a:lnTo>
                    <a:pt x="0" y="1125611"/>
                  </a:lnTo>
                  <a:close/>
                </a:path>
              </a:pathLst>
            </a:custGeom>
            <a:solidFill>
              <a:srgbClr val="FFE1CC"/>
            </a:solidFill>
            <a:ln w="19050" cap="sq">
              <a:solidFill>
                <a:srgbClr val="D7D7D7"/>
              </a:solidFill>
              <a:prstDash val="solid"/>
              <a:miter/>
            </a:ln>
          </p:spPr>
          <p:txBody>
            <a:bodyPr/>
            <a:lstStyle/>
            <a:p>
              <a:endParaRPr lang="ja-JP" altLang="en-US"/>
            </a:p>
          </p:txBody>
        </p:sp>
        <p:sp>
          <p:nvSpPr>
            <p:cNvPr id="4" name="TextBox 4"/>
            <p:cNvSpPr txBox="1"/>
            <p:nvPr/>
          </p:nvSpPr>
          <p:spPr>
            <a:xfrm>
              <a:off x="0" y="-228600"/>
              <a:ext cx="1340326" cy="1354211"/>
            </a:xfrm>
            <a:prstGeom prst="rect">
              <a:avLst/>
            </a:prstGeom>
          </p:spPr>
          <p:txBody>
            <a:bodyPr lIns="50800" tIns="50800" rIns="50800" bIns="50800" rtlCol="0" anchor="ctr"/>
            <a:lstStyle/>
            <a:p>
              <a:pPr marL="0" lvl="0" indent="0" algn="ctr">
                <a:lnSpc>
                  <a:spcPts val="2700"/>
                </a:lnSpc>
                <a:spcBef>
                  <a:spcPct val="0"/>
                </a:spcBef>
              </a:pPr>
              <a:endParaRPr/>
            </a:p>
          </p:txBody>
        </p:sp>
      </p:grpSp>
      <p:grpSp>
        <p:nvGrpSpPr>
          <p:cNvPr id="5" name="Group 5"/>
          <p:cNvGrpSpPr/>
          <p:nvPr/>
        </p:nvGrpSpPr>
        <p:grpSpPr>
          <a:xfrm>
            <a:off x="353696" y="547724"/>
            <a:ext cx="17288723" cy="8710576"/>
            <a:chOff x="0" y="0"/>
            <a:chExt cx="4553408" cy="2294144"/>
          </a:xfrm>
        </p:grpSpPr>
        <p:sp>
          <p:nvSpPr>
            <p:cNvPr id="6" name="Freeform 6"/>
            <p:cNvSpPr/>
            <p:nvPr/>
          </p:nvSpPr>
          <p:spPr>
            <a:xfrm>
              <a:off x="0" y="0"/>
              <a:ext cx="4553408" cy="2294143"/>
            </a:xfrm>
            <a:custGeom>
              <a:avLst/>
              <a:gdLst/>
              <a:ahLst/>
              <a:cxnLst/>
              <a:rect l="l" t="t" r="r" b="b"/>
              <a:pathLst>
                <a:path w="4553408" h="2294143">
                  <a:moveTo>
                    <a:pt x="10747" y="0"/>
                  </a:moveTo>
                  <a:lnTo>
                    <a:pt x="4542661" y="0"/>
                  </a:lnTo>
                  <a:cubicBezTo>
                    <a:pt x="4548597" y="0"/>
                    <a:pt x="4553408" y="4812"/>
                    <a:pt x="4553408" y="10747"/>
                  </a:cubicBezTo>
                  <a:lnTo>
                    <a:pt x="4553408" y="2283396"/>
                  </a:lnTo>
                  <a:cubicBezTo>
                    <a:pt x="4553408" y="2286247"/>
                    <a:pt x="4552276" y="2288980"/>
                    <a:pt x="4550261" y="2290996"/>
                  </a:cubicBezTo>
                  <a:cubicBezTo>
                    <a:pt x="4548245" y="2293011"/>
                    <a:pt x="4545512" y="2294143"/>
                    <a:pt x="4542661" y="2294143"/>
                  </a:cubicBezTo>
                  <a:lnTo>
                    <a:pt x="10747" y="2294143"/>
                  </a:lnTo>
                  <a:cubicBezTo>
                    <a:pt x="7897" y="2294143"/>
                    <a:pt x="5163" y="2293011"/>
                    <a:pt x="3148" y="2290996"/>
                  </a:cubicBezTo>
                  <a:cubicBezTo>
                    <a:pt x="1132" y="2288980"/>
                    <a:pt x="0" y="2286247"/>
                    <a:pt x="0" y="2283396"/>
                  </a:cubicBezTo>
                  <a:lnTo>
                    <a:pt x="0" y="10747"/>
                  </a:lnTo>
                  <a:cubicBezTo>
                    <a:pt x="0" y="7897"/>
                    <a:pt x="1132" y="5163"/>
                    <a:pt x="3148" y="3148"/>
                  </a:cubicBezTo>
                  <a:cubicBezTo>
                    <a:pt x="5163" y="1132"/>
                    <a:pt x="7897" y="0"/>
                    <a:pt x="10747" y="0"/>
                  </a:cubicBezTo>
                  <a:close/>
                </a:path>
              </a:pathLst>
            </a:custGeom>
            <a:solidFill>
              <a:srgbClr val="FFFFFF"/>
            </a:solidFill>
          </p:spPr>
          <p:txBody>
            <a:bodyPr/>
            <a:lstStyle/>
            <a:p>
              <a:endParaRPr lang="ja-JP" altLang="en-US"/>
            </a:p>
          </p:txBody>
        </p:sp>
        <p:sp>
          <p:nvSpPr>
            <p:cNvPr id="7" name="TextBox 7"/>
            <p:cNvSpPr txBox="1"/>
            <p:nvPr/>
          </p:nvSpPr>
          <p:spPr>
            <a:xfrm>
              <a:off x="0" y="-228600"/>
              <a:ext cx="4553408" cy="2522744"/>
            </a:xfrm>
            <a:prstGeom prst="rect">
              <a:avLst/>
            </a:prstGeom>
          </p:spPr>
          <p:txBody>
            <a:bodyPr lIns="50800" tIns="50800" rIns="50800" bIns="50800" rtlCol="0" anchor="ctr"/>
            <a:lstStyle/>
            <a:p>
              <a:pPr algn="ctr">
                <a:lnSpc>
                  <a:spcPts val="2700"/>
                </a:lnSpc>
              </a:pPr>
              <a:endParaRPr/>
            </a:p>
          </p:txBody>
        </p:sp>
      </p:grpSp>
      <p:grpSp>
        <p:nvGrpSpPr>
          <p:cNvPr id="8" name="Group 8"/>
          <p:cNvGrpSpPr/>
          <p:nvPr/>
        </p:nvGrpSpPr>
        <p:grpSpPr>
          <a:xfrm rot="5400000">
            <a:off x="2366130" y="-1195368"/>
            <a:ext cx="1200248" cy="5164156"/>
            <a:chOff x="0" y="0"/>
            <a:chExt cx="660400" cy="2841421"/>
          </a:xfrm>
        </p:grpSpPr>
        <p:sp>
          <p:nvSpPr>
            <p:cNvPr id="9" name="Freeform 9"/>
            <p:cNvSpPr/>
            <p:nvPr/>
          </p:nvSpPr>
          <p:spPr>
            <a:xfrm>
              <a:off x="0" y="0"/>
              <a:ext cx="660400" cy="2841421"/>
            </a:xfrm>
            <a:custGeom>
              <a:avLst/>
              <a:gdLst/>
              <a:ahLst/>
              <a:cxnLst/>
              <a:rect l="l" t="t" r="r" b="b"/>
              <a:pathLst>
                <a:path w="660400" h="2841421">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73563"/>
                  </a:cubicBezTo>
                  <a:lnTo>
                    <a:pt x="660400" y="2841421"/>
                  </a:lnTo>
                  <a:lnTo>
                    <a:pt x="0" y="2841421"/>
                  </a:lnTo>
                  <a:lnTo>
                    <a:pt x="0" y="375395"/>
                  </a:lnTo>
                  <a:cubicBezTo>
                    <a:pt x="1782" y="185660"/>
                    <a:pt x="93019" y="64045"/>
                    <a:pt x="220252" y="19070"/>
                  </a:cubicBezTo>
                  <a:close/>
                </a:path>
              </a:pathLst>
            </a:custGeom>
            <a:solidFill>
              <a:srgbClr val="72696E"/>
            </a:solidFill>
          </p:spPr>
          <p:txBody>
            <a:bodyPr/>
            <a:lstStyle/>
            <a:p>
              <a:endParaRPr lang="ja-JP" altLang="en-US"/>
            </a:p>
          </p:txBody>
        </p:sp>
        <p:sp>
          <p:nvSpPr>
            <p:cNvPr id="10" name="TextBox 10"/>
            <p:cNvSpPr txBox="1"/>
            <p:nvPr/>
          </p:nvSpPr>
          <p:spPr>
            <a:xfrm>
              <a:off x="0" y="-101600"/>
              <a:ext cx="660400" cy="2943021"/>
            </a:xfrm>
            <a:prstGeom prst="rect">
              <a:avLst/>
            </a:prstGeom>
          </p:spPr>
          <p:txBody>
            <a:bodyPr lIns="50800" tIns="50800" rIns="50800" bIns="50800" rtlCol="0" anchor="ctr"/>
            <a:lstStyle/>
            <a:p>
              <a:pPr algn="ctr">
                <a:lnSpc>
                  <a:spcPts val="2700"/>
                </a:lnSpc>
              </a:pPr>
              <a:endParaRPr/>
            </a:p>
          </p:txBody>
        </p:sp>
      </p:grpSp>
      <p:sp>
        <p:nvSpPr>
          <p:cNvPr id="11" name="Freeform 11"/>
          <p:cNvSpPr/>
          <p:nvPr/>
        </p:nvSpPr>
        <p:spPr>
          <a:xfrm>
            <a:off x="1028700" y="4240358"/>
            <a:ext cx="4716760" cy="3537570"/>
          </a:xfrm>
          <a:custGeom>
            <a:avLst/>
            <a:gdLst/>
            <a:ahLst/>
            <a:cxnLst/>
            <a:rect l="l" t="t" r="r" b="b"/>
            <a:pathLst>
              <a:path w="4716760" h="3537570">
                <a:moveTo>
                  <a:pt x="0" y="0"/>
                </a:moveTo>
                <a:lnTo>
                  <a:pt x="4716760" y="0"/>
                </a:lnTo>
                <a:lnTo>
                  <a:pt x="4716760" y="3537570"/>
                </a:lnTo>
                <a:lnTo>
                  <a:pt x="0" y="3537570"/>
                </a:lnTo>
                <a:lnTo>
                  <a:pt x="0" y="0"/>
                </a:lnTo>
                <a:close/>
              </a:path>
            </a:pathLst>
          </a:custGeom>
          <a:blipFill>
            <a:blip r:embed="rId2"/>
            <a:stretch>
              <a:fillRect/>
            </a:stretch>
          </a:blipFill>
        </p:spPr>
        <p:txBody>
          <a:bodyPr/>
          <a:lstStyle/>
          <a:p>
            <a:endParaRPr lang="ja-JP" altLang="en-US"/>
          </a:p>
        </p:txBody>
      </p:sp>
      <p:sp>
        <p:nvSpPr>
          <p:cNvPr id="12" name="Freeform 12"/>
          <p:cNvSpPr/>
          <p:nvPr/>
        </p:nvSpPr>
        <p:spPr>
          <a:xfrm>
            <a:off x="6274540" y="4143180"/>
            <a:ext cx="4975900" cy="3731925"/>
          </a:xfrm>
          <a:custGeom>
            <a:avLst/>
            <a:gdLst/>
            <a:ahLst/>
            <a:cxnLst/>
            <a:rect l="l" t="t" r="r" b="b"/>
            <a:pathLst>
              <a:path w="4975900" h="3731925">
                <a:moveTo>
                  <a:pt x="0" y="0"/>
                </a:moveTo>
                <a:lnTo>
                  <a:pt x="4975900" y="0"/>
                </a:lnTo>
                <a:lnTo>
                  <a:pt x="4975900" y="3731925"/>
                </a:lnTo>
                <a:lnTo>
                  <a:pt x="0" y="3731925"/>
                </a:lnTo>
                <a:lnTo>
                  <a:pt x="0" y="0"/>
                </a:lnTo>
                <a:close/>
              </a:path>
            </a:pathLst>
          </a:custGeom>
          <a:blipFill>
            <a:blip r:embed="rId3"/>
            <a:stretch>
              <a:fillRect/>
            </a:stretch>
          </a:blipFill>
        </p:spPr>
        <p:txBody>
          <a:bodyPr/>
          <a:lstStyle/>
          <a:p>
            <a:endParaRPr lang="ja-JP" altLang="en-US"/>
          </a:p>
        </p:txBody>
      </p:sp>
      <p:sp>
        <p:nvSpPr>
          <p:cNvPr id="13" name="Freeform 13"/>
          <p:cNvSpPr/>
          <p:nvPr/>
        </p:nvSpPr>
        <p:spPr>
          <a:xfrm>
            <a:off x="11779521" y="4240358"/>
            <a:ext cx="5556481" cy="3537570"/>
          </a:xfrm>
          <a:custGeom>
            <a:avLst/>
            <a:gdLst/>
            <a:ahLst/>
            <a:cxnLst/>
            <a:rect l="l" t="t" r="r" b="b"/>
            <a:pathLst>
              <a:path w="5556481" h="3537570">
                <a:moveTo>
                  <a:pt x="0" y="0"/>
                </a:moveTo>
                <a:lnTo>
                  <a:pt x="5556481" y="0"/>
                </a:lnTo>
                <a:lnTo>
                  <a:pt x="5556481" y="3537570"/>
                </a:lnTo>
                <a:lnTo>
                  <a:pt x="0" y="3537570"/>
                </a:lnTo>
                <a:lnTo>
                  <a:pt x="0" y="0"/>
                </a:lnTo>
                <a:close/>
              </a:path>
            </a:pathLst>
          </a:custGeom>
          <a:blipFill>
            <a:blip r:embed="rId4"/>
            <a:stretch>
              <a:fillRect l="-2215" r="-10717"/>
            </a:stretch>
          </a:blipFill>
        </p:spPr>
        <p:txBody>
          <a:bodyPr/>
          <a:lstStyle/>
          <a:p>
            <a:endParaRPr lang="ja-JP" altLang="en-US"/>
          </a:p>
        </p:txBody>
      </p:sp>
      <p:grpSp>
        <p:nvGrpSpPr>
          <p:cNvPr id="14" name="Group 14"/>
          <p:cNvGrpSpPr/>
          <p:nvPr/>
        </p:nvGrpSpPr>
        <p:grpSpPr>
          <a:xfrm>
            <a:off x="6704893" y="6300850"/>
            <a:ext cx="357122" cy="35712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6"/>
            </a:solidFill>
          </p:spPr>
          <p:txBody>
            <a:bodyPr/>
            <a:lstStyle/>
            <a:p>
              <a:endParaRPr lang="ja-JP" altLang="en-US"/>
            </a:p>
          </p:txBody>
        </p:sp>
        <p:sp>
          <p:nvSpPr>
            <p:cNvPr id="16" name="TextBox 16"/>
            <p:cNvSpPr txBox="1"/>
            <p:nvPr/>
          </p:nvSpPr>
          <p:spPr>
            <a:xfrm>
              <a:off x="76200" y="-152400"/>
              <a:ext cx="660400" cy="889000"/>
            </a:xfrm>
            <a:prstGeom prst="rect">
              <a:avLst/>
            </a:prstGeom>
          </p:spPr>
          <p:txBody>
            <a:bodyPr lIns="50800" tIns="50800" rIns="50800" bIns="50800" rtlCol="0" anchor="ctr"/>
            <a:lstStyle/>
            <a:p>
              <a:pPr algn="ctr">
                <a:lnSpc>
                  <a:spcPts val="2700"/>
                </a:lnSpc>
              </a:pPr>
              <a:endParaRPr/>
            </a:p>
          </p:txBody>
        </p:sp>
      </p:grpSp>
      <p:sp>
        <p:nvSpPr>
          <p:cNvPr id="17" name="TextBox 17"/>
          <p:cNvSpPr txBox="1"/>
          <p:nvPr/>
        </p:nvSpPr>
        <p:spPr>
          <a:xfrm>
            <a:off x="151156" y="3060111"/>
            <a:ext cx="6471848" cy="616359"/>
          </a:xfrm>
          <a:prstGeom prst="rect">
            <a:avLst/>
          </a:prstGeom>
        </p:spPr>
        <p:txBody>
          <a:bodyPr lIns="0" tIns="0" rIns="0" bIns="0" rtlCol="0" anchor="t">
            <a:spAutoFit/>
          </a:bodyPr>
          <a:lstStyle/>
          <a:p>
            <a:pPr marL="0" lvl="0" indent="0" algn="ctr">
              <a:lnSpc>
                <a:spcPts val="2949"/>
              </a:lnSpc>
              <a:spcBef>
                <a:spcPct val="0"/>
              </a:spcBef>
            </a:pPr>
            <a:r>
              <a:rPr lang="en-US" sz="2564" b="1" dirty="0">
                <a:solidFill>
                  <a:srgbClr val="4E454A"/>
                </a:solidFill>
                <a:latin typeface="UDモトヤ明朝 Bold"/>
                <a:ea typeface="UDモトヤ明朝 Bold"/>
                <a:cs typeface="UDモトヤ明朝 Bold"/>
                <a:sym typeface="UDモトヤ明朝 Bold"/>
              </a:rPr>
              <a:t>技能実習生との対話（2022年7月）</a:t>
            </a:r>
          </a:p>
        </p:txBody>
      </p:sp>
      <p:sp>
        <p:nvSpPr>
          <p:cNvPr id="18" name="TextBox 18"/>
          <p:cNvSpPr txBox="1"/>
          <p:nvPr/>
        </p:nvSpPr>
        <p:spPr>
          <a:xfrm>
            <a:off x="1282671" y="1153744"/>
            <a:ext cx="15785090" cy="723900"/>
          </a:xfrm>
          <a:prstGeom prst="rect">
            <a:avLst/>
          </a:prstGeom>
        </p:spPr>
        <p:txBody>
          <a:bodyPr lIns="0" tIns="0" rIns="0" bIns="0" rtlCol="0" anchor="t">
            <a:spAutoFit/>
          </a:bodyPr>
          <a:lstStyle/>
          <a:p>
            <a:pPr marL="0" lvl="0" indent="0" algn="l">
              <a:lnSpc>
                <a:spcPts val="3450"/>
              </a:lnSpc>
              <a:spcBef>
                <a:spcPct val="0"/>
              </a:spcBef>
            </a:pPr>
            <a:r>
              <a:rPr lang="en-US" sz="3000" b="1" spc="27" dirty="0" err="1">
                <a:solidFill>
                  <a:srgbClr val="FFFFFF"/>
                </a:solidFill>
                <a:latin typeface="UDモトヤ明朝 Bold"/>
                <a:ea typeface="UDモトヤ明朝 Bold"/>
                <a:cs typeface="UDモトヤ明朝 Bold"/>
                <a:sym typeface="UDモトヤ明朝 Bold"/>
              </a:rPr>
              <a:t>現地視察</a:t>
            </a:r>
            <a:endParaRPr lang="en-US" sz="3000" b="1" spc="27" dirty="0">
              <a:solidFill>
                <a:srgbClr val="FFFFFF"/>
              </a:solidFill>
              <a:latin typeface="UDモトヤ明朝 Bold"/>
              <a:ea typeface="UDモトヤ明朝 Bold"/>
              <a:cs typeface="UDモトヤ明朝 Bold"/>
              <a:sym typeface="UDモトヤ明朝 Bold"/>
            </a:endParaRPr>
          </a:p>
        </p:txBody>
      </p:sp>
      <p:sp>
        <p:nvSpPr>
          <p:cNvPr id="19" name="TextBox 19"/>
          <p:cNvSpPr txBox="1"/>
          <p:nvPr/>
        </p:nvSpPr>
        <p:spPr>
          <a:xfrm>
            <a:off x="6274540" y="2802150"/>
            <a:ext cx="5387019" cy="1160855"/>
          </a:xfrm>
          <a:prstGeom prst="rect">
            <a:avLst/>
          </a:prstGeom>
        </p:spPr>
        <p:txBody>
          <a:bodyPr lIns="0" tIns="0" rIns="0" bIns="0" rtlCol="0" anchor="t">
            <a:spAutoFit/>
          </a:bodyPr>
          <a:lstStyle/>
          <a:p>
            <a:pPr algn="ctr">
              <a:lnSpc>
                <a:spcPts val="2510"/>
              </a:lnSpc>
            </a:pPr>
            <a:r>
              <a:rPr lang="en-US" sz="2183" b="1" dirty="0" err="1">
                <a:solidFill>
                  <a:srgbClr val="4E454A"/>
                </a:solidFill>
                <a:latin typeface="UDモトヤ明朝 Bold"/>
                <a:ea typeface="UDモトヤ明朝 Bold"/>
                <a:cs typeface="UDモトヤ明朝 Bold"/>
                <a:sym typeface="UDモトヤ明朝 Bold"/>
              </a:rPr>
              <a:t>ベトナム人技能実習生</a:t>
            </a:r>
            <a:r>
              <a:rPr lang="en-US" sz="2183" b="1" dirty="0">
                <a:solidFill>
                  <a:srgbClr val="4E454A"/>
                </a:solidFill>
                <a:latin typeface="UDモトヤ明朝 Bold"/>
                <a:ea typeface="UDモトヤ明朝 Bold"/>
                <a:cs typeface="UDモトヤ明朝 Bold"/>
                <a:sym typeface="UDモトヤ明朝 Bold"/>
              </a:rPr>
              <a:t>/</a:t>
            </a:r>
            <a:r>
              <a:rPr lang="en-US" sz="2183" b="1" dirty="0" err="1">
                <a:solidFill>
                  <a:srgbClr val="4E454A"/>
                </a:solidFill>
                <a:latin typeface="UDモトヤ明朝 Bold"/>
                <a:ea typeface="UDモトヤ明朝 Bold"/>
                <a:cs typeface="UDモトヤ明朝 Bold"/>
                <a:sym typeface="UDモトヤ明朝 Bold"/>
              </a:rPr>
              <a:t>支援者との対話</a:t>
            </a:r>
            <a:r>
              <a:rPr lang="en-US" sz="2183" b="1" dirty="0">
                <a:solidFill>
                  <a:srgbClr val="4E454A"/>
                </a:solidFill>
                <a:latin typeface="UDモトヤ明朝 Bold"/>
                <a:ea typeface="UDモトヤ明朝 Bold"/>
                <a:cs typeface="UDモトヤ明朝 Bold"/>
                <a:sym typeface="UDモトヤ明朝 Bold"/>
              </a:rPr>
              <a:t>/</a:t>
            </a:r>
          </a:p>
          <a:p>
            <a:pPr algn="ctr">
              <a:lnSpc>
                <a:spcPts val="2510"/>
              </a:lnSpc>
            </a:pPr>
            <a:r>
              <a:rPr lang="en-US" sz="2183" b="1" dirty="0" err="1">
                <a:solidFill>
                  <a:srgbClr val="4E454A"/>
                </a:solidFill>
                <a:latin typeface="UDモトヤ明朝 Bold"/>
                <a:ea typeface="UDモトヤ明朝 Bold"/>
                <a:cs typeface="UDモトヤ明朝 Bold"/>
                <a:sym typeface="UDモトヤ明朝 Bold"/>
              </a:rPr>
              <a:t>人身売買によって命を落とした人への慰霊</a:t>
            </a:r>
            <a:endParaRPr lang="en-US" sz="2183" b="1" dirty="0">
              <a:solidFill>
                <a:srgbClr val="4E454A"/>
              </a:solidFill>
              <a:latin typeface="UDモトヤ明朝 Bold"/>
              <a:ea typeface="UDモトヤ明朝 Bold"/>
              <a:cs typeface="UDモトヤ明朝 Bold"/>
              <a:sym typeface="UDモトヤ明朝 Bold"/>
            </a:endParaRPr>
          </a:p>
          <a:p>
            <a:pPr marL="0" lvl="0" indent="0" algn="ctr">
              <a:lnSpc>
                <a:spcPts val="2510"/>
              </a:lnSpc>
              <a:spcBef>
                <a:spcPct val="0"/>
              </a:spcBef>
            </a:pPr>
            <a:r>
              <a:rPr lang="en-US" sz="2183" b="1" dirty="0">
                <a:solidFill>
                  <a:srgbClr val="4E454A"/>
                </a:solidFill>
                <a:latin typeface="UDモトヤ明朝 Bold"/>
                <a:ea typeface="UDモトヤ明朝 Bold"/>
                <a:cs typeface="UDモトヤ明朝 Bold"/>
                <a:sym typeface="UDモトヤ明朝 Bold"/>
              </a:rPr>
              <a:t>（2023年３月）</a:t>
            </a:r>
          </a:p>
        </p:txBody>
      </p:sp>
      <p:sp>
        <p:nvSpPr>
          <p:cNvPr id="20" name="TextBox 20"/>
          <p:cNvSpPr txBox="1"/>
          <p:nvPr/>
        </p:nvSpPr>
        <p:spPr>
          <a:xfrm>
            <a:off x="11922893" y="2875107"/>
            <a:ext cx="5534338" cy="986367"/>
          </a:xfrm>
          <a:prstGeom prst="rect">
            <a:avLst/>
          </a:prstGeom>
        </p:spPr>
        <p:txBody>
          <a:bodyPr lIns="0" tIns="0" rIns="0" bIns="0" rtlCol="0" anchor="t">
            <a:spAutoFit/>
          </a:bodyPr>
          <a:lstStyle/>
          <a:p>
            <a:pPr algn="ctr">
              <a:lnSpc>
                <a:spcPts val="2948"/>
              </a:lnSpc>
            </a:pPr>
            <a:r>
              <a:rPr lang="en-US" sz="2564" b="1" dirty="0" err="1">
                <a:solidFill>
                  <a:srgbClr val="4E454A"/>
                </a:solidFill>
                <a:latin typeface="UDモトヤ明朝 Bold"/>
                <a:ea typeface="UDモトヤ明朝 Bold"/>
                <a:cs typeface="UDモトヤ明朝 Bold"/>
                <a:sym typeface="UDモトヤ明朝 Bold"/>
              </a:rPr>
              <a:t>マスジドでの支援者・雛民との対話</a:t>
            </a:r>
            <a:endParaRPr lang="en-US" sz="2564" b="1" dirty="0">
              <a:solidFill>
                <a:srgbClr val="4E454A"/>
              </a:solidFill>
              <a:latin typeface="UDモトヤ明朝 Bold"/>
              <a:ea typeface="UDモトヤ明朝 Bold"/>
              <a:cs typeface="UDモトヤ明朝 Bold"/>
              <a:sym typeface="UDモトヤ明朝 Bold"/>
            </a:endParaRPr>
          </a:p>
          <a:p>
            <a:pPr marL="0" lvl="0" indent="0" algn="ctr">
              <a:lnSpc>
                <a:spcPts val="2948"/>
              </a:lnSpc>
              <a:spcBef>
                <a:spcPct val="0"/>
              </a:spcBef>
            </a:pPr>
            <a:r>
              <a:rPr lang="en-US" sz="2564" b="1" dirty="0">
                <a:solidFill>
                  <a:srgbClr val="4E454A"/>
                </a:solidFill>
                <a:latin typeface="UDモトヤ明朝 Bold"/>
                <a:ea typeface="UDモトヤ明朝 Bold"/>
                <a:cs typeface="UDモトヤ明朝 Bold"/>
                <a:sym typeface="UDモトヤ明朝 Bold"/>
              </a:rPr>
              <a:t>（2024年２月）</a:t>
            </a:r>
          </a:p>
        </p:txBody>
      </p:sp>
      <p:grpSp>
        <p:nvGrpSpPr>
          <p:cNvPr id="21" name="Group 21"/>
          <p:cNvGrpSpPr/>
          <p:nvPr/>
        </p:nvGrpSpPr>
        <p:grpSpPr>
          <a:xfrm>
            <a:off x="6980127" y="5781947"/>
            <a:ext cx="413447" cy="41344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6"/>
            </a:solidFill>
          </p:spPr>
          <p:txBody>
            <a:bodyPr/>
            <a:lstStyle/>
            <a:p>
              <a:endParaRPr lang="ja-JP" altLang="en-US"/>
            </a:p>
          </p:txBody>
        </p:sp>
        <p:sp>
          <p:nvSpPr>
            <p:cNvPr id="23" name="TextBox 23"/>
            <p:cNvSpPr txBox="1"/>
            <p:nvPr/>
          </p:nvSpPr>
          <p:spPr>
            <a:xfrm>
              <a:off x="76200" y="-152400"/>
              <a:ext cx="660400" cy="889000"/>
            </a:xfrm>
            <a:prstGeom prst="rect">
              <a:avLst/>
            </a:prstGeom>
          </p:spPr>
          <p:txBody>
            <a:bodyPr lIns="50800" tIns="50800" rIns="50800" bIns="50800" rtlCol="0" anchor="ctr"/>
            <a:lstStyle/>
            <a:p>
              <a:pPr algn="ctr">
                <a:lnSpc>
                  <a:spcPts val="2700"/>
                </a:lnSpc>
              </a:pPr>
              <a:endParaRPr/>
            </a:p>
          </p:txBody>
        </p:sp>
      </p:grpSp>
      <p:grpSp>
        <p:nvGrpSpPr>
          <p:cNvPr id="24" name="Group 24"/>
          <p:cNvGrpSpPr/>
          <p:nvPr/>
        </p:nvGrpSpPr>
        <p:grpSpPr>
          <a:xfrm>
            <a:off x="8330152" y="5925253"/>
            <a:ext cx="311085" cy="31108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6"/>
            </a:solidFill>
          </p:spPr>
          <p:txBody>
            <a:bodyPr/>
            <a:lstStyle/>
            <a:p>
              <a:endParaRPr lang="ja-JP" altLang="en-US"/>
            </a:p>
          </p:txBody>
        </p:sp>
        <p:sp>
          <p:nvSpPr>
            <p:cNvPr id="26" name="TextBox 26"/>
            <p:cNvSpPr txBox="1"/>
            <p:nvPr/>
          </p:nvSpPr>
          <p:spPr>
            <a:xfrm>
              <a:off x="76200" y="-152400"/>
              <a:ext cx="660400" cy="889000"/>
            </a:xfrm>
            <a:prstGeom prst="rect">
              <a:avLst/>
            </a:prstGeom>
          </p:spPr>
          <p:txBody>
            <a:bodyPr lIns="50800" tIns="50800" rIns="50800" bIns="50800" rtlCol="0" anchor="ctr"/>
            <a:lstStyle/>
            <a:p>
              <a:pPr algn="ctr">
                <a:lnSpc>
                  <a:spcPts val="2700"/>
                </a:lnSpc>
              </a:pPr>
              <a:endParaRPr/>
            </a:p>
          </p:txBody>
        </p:sp>
      </p:grpSp>
      <p:grpSp>
        <p:nvGrpSpPr>
          <p:cNvPr id="27" name="Group 27"/>
          <p:cNvGrpSpPr/>
          <p:nvPr/>
        </p:nvGrpSpPr>
        <p:grpSpPr>
          <a:xfrm>
            <a:off x="10611665" y="6009143"/>
            <a:ext cx="372502" cy="37250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0B6"/>
            </a:solidFill>
          </p:spPr>
          <p:txBody>
            <a:bodyPr/>
            <a:lstStyle/>
            <a:p>
              <a:endParaRPr lang="ja-JP" altLang="en-US"/>
            </a:p>
          </p:txBody>
        </p:sp>
        <p:sp>
          <p:nvSpPr>
            <p:cNvPr id="29" name="TextBox 29"/>
            <p:cNvSpPr txBox="1"/>
            <p:nvPr/>
          </p:nvSpPr>
          <p:spPr>
            <a:xfrm>
              <a:off x="76200" y="-152400"/>
              <a:ext cx="660400" cy="889000"/>
            </a:xfrm>
            <a:prstGeom prst="rect">
              <a:avLst/>
            </a:prstGeom>
          </p:spPr>
          <p:txBody>
            <a:bodyPr lIns="50800" tIns="50800" rIns="50800" bIns="50800" rtlCol="0" anchor="ctr"/>
            <a:lstStyle/>
            <a:p>
              <a:pPr algn="ctr">
                <a:lnSpc>
                  <a:spcPts val="2700"/>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221</Words>
  <Application>Microsoft Office PowerPoint</Application>
  <PresentationFormat>ユーザー設定</PresentationFormat>
  <Paragraphs>49</Paragraphs>
  <Slides>10</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vt:i4>
      </vt:variant>
    </vt:vector>
  </HeadingPairs>
  <TitlesOfParts>
    <vt:vector size="17" baseType="lpstr">
      <vt:lpstr>UDモトヤ明朝 Bold</vt:lpstr>
      <vt:lpstr>UDモトヤ明朝 Light</vt:lpstr>
      <vt:lpstr>Source Han Sans JP</vt:lpstr>
      <vt:lpstr>Calibri</vt:lpstr>
      <vt:lpstr>Arial</vt:lpstr>
      <vt:lpstr>Hiragino Kaku Gothic Pro</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WCRP日本委員会 人身売買禁止タスクフォース</dc:title>
  <dc:creator>WCRP101</dc:creator>
  <cp:lastModifiedBy>希予 眞壁</cp:lastModifiedBy>
  <cp:revision>6</cp:revision>
  <dcterms:created xsi:type="dcterms:W3CDTF">2006-08-16T00:00:00Z</dcterms:created>
  <dcterms:modified xsi:type="dcterms:W3CDTF">2025-11-17T08:11:01Z</dcterms:modified>
  <dc:identifier>DAG4pcD3SvY</dc:identifier>
</cp:coreProperties>
</file>