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01" r:id="rId1"/>
  </p:sldMasterIdLst>
  <p:notesMasterIdLst>
    <p:notesMasterId r:id="rId17"/>
  </p:notesMasterIdLst>
  <p:sldIdLst>
    <p:sldId id="256" r:id="rId2"/>
    <p:sldId id="287" r:id="rId3"/>
    <p:sldId id="1161" r:id="rId4"/>
    <p:sldId id="1164" r:id="rId5"/>
    <p:sldId id="285" r:id="rId6"/>
    <p:sldId id="286" r:id="rId7"/>
    <p:sldId id="1160" r:id="rId8"/>
    <p:sldId id="261" r:id="rId9"/>
    <p:sldId id="1162" r:id="rId10"/>
    <p:sldId id="288" r:id="rId11"/>
    <p:sldId id="289" r:id="rId12"/>
    <p:sldId id="1154" r:id="rId13"/>
    <p:sldId id="290" r:id="rId14"/>
    <p:sldId id="1159" r:id="rId15"/>
    <p:sldId id="1163" r:id="rId16"/>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81"/>
    <p:restoredTop sz="94674"/>
  </p:normalViewPr>
  <p:slideViewPr>
    <p:cSldViewPr snapToGrid="0" snapToObjects="1">
      <p:cViewPr varScale="1">
        <p:scale>
          <a:sx n="125" d="100"/>
          <a:sy n="125" d="100"/>
        </p:scale>
        <p:origin x="184"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5034A78-7064-1C40-A9D4-41049AC9B31B}" type="datetimeFigureOut">
              <a:rPr kumimoji="1" lang="ja-JP" altLang="en-US" smtClean="0"/>
              <a:t>2025/11/16</a:t>
            </a:fld>
            <a:endParaRPr kumimoji="1" lang="ja-JP" altLang="en-US"/>
          </a:p>
        </p:txBody>
      </p:sp>
      <p:sp>
        <p:nvSpPr>
          <p:cNvPr id="4" name="スライド イメージ プレースホルダー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68DF0EF-4CC5-3848-8348-A52F2A356B30}" type="slidenum">
              <a:rPr kumimoji="1" lang="ja-JP" altLang="en-US" smtClean="0"/>
              <a:t>‹#›</a:t>
            </a:fld>
            <a:endParaRPr kumimoji="1" lang="ja-JP" altLang="en-US"/>
          </a:p>
        </p:txBody>
      </p:sp>
    </p:spTree>
    <p:extLst>
      <p:ext uri="{BB962C8B-B14F-4D97-AF65-F5344CB8AC3E}">
        <p14:creationId xmlns:p14="http://schemas.microsoft.com/office/powerpoint/2010/main" val="4353324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ja-JP" altLang="en-US"/>
          </a:p>
        </p:txBody>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ja-JP" altLang="en-US"/>
              <a:t>マスター タイトルの書式設定</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F7AFFB9B-9FB8-469E-96F9-4D32314110B6}" type="datetimeFigureOut">
              <a:rPr lang="en-US" smtClean="0"/>
              <a:t>11/16/25</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Tree>
    <p:extLst>
      <p:ext uri="{BB962C8B-B14F-4D97-AF65-F5344CB8AC3E}">
        <p14:creationId xmlns:p14="http://schemas.microsoft.com/office/powerpoint/2010/main" val="1014367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35BB1C6-BF8F-4481-8AB2-603A1C8A906A}" type="datetimeFigureOut">
              <a:rPr lang="en-US" smtClean="0"/>
              <a:t>11/16/25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9025310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35BB1C6-BF8F-4481-8AB2-603A1C8A906A}" type="datetimeFigureOut">
              <a:rPr lang="en-US" smtClean="0"/>
              <a:t>11/16/25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3146598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35BB1C6-BF8F-4481-8AB2-603A1C8A906A}" type="datetimeFigureOut">
              <a:rPr lang="en-US" smtClean="0"/>
              <a:t>11/16/25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8759718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35BB1C6-BF8F-4481-8AB2-603A1C8A906A}" type="datetimeFigureOut">
              <a:rPr lang="en-US" smtClean="0"/>
              <a:t>11/16/25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9821243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ja-JP" altLang="en-US"/>
              <a:t>マスター タイトルの書式設定</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C35BB1C6-BF8F-4481-8AB2-603A1C8A906A}" type="datetimeFigureOut">
              <a:rPr lang="en-US" smtClean="0"/>
              <a:t>11/16/25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302710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ja-JP" altLang="en-US"/>
              <a:t>マスター タイトルの書式設定</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C35BB1C6-BF8F-4481-8AB2-603A1C8A906A}" type="datetimeFigureOut">
              <a:rPr lang="en-US" smtClean="0"/>
              <a:t>11/16/25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8716146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ja-JP" altLang="en-US"/>
              <a:t>マスター タイトルの書式設定</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11/16/25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0142145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ja-JP" altLang="en-US"/>
              <a:t>マスター タイトルの書式設定</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11/16/25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6268542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11/16/25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885300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F7F47CF-67C9-420C-80A5-E2069FF0C2DF}" type="datetimeFigureOut">
              <a:rPr lang="en-US" smtClean="0"/>
              <a:t>11/16/25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72720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35BB1C6-BF8F-4481-8AB2-603A1C8A906A}" type="datetimeFigureOut">
              <a:rPr lang="en-US" smtClean="0"/>
              <a:t>11/16/25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0827568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Content Placeholder 3"/>
          <p:cNvSpPr>
            <a:spLocks noGrp="1"/>
          </p:cNvSpPr>
          <p:nvPr>
            <p:ph sz="quarter" idx="13"/>
          </p:nvPr>
        </p:nvSpPr>
        <p:spPr>
          <a:xfrm>
            <a:off x="685802" y="2861733"/>
            <a:ext cx="5088712" cy="2512852"/>
          </a:xfrm>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3" name="Content Placeholder 5"/>
          <p:cNvSpPr>
            <a:spLocks noGrp="1"/>
          </p:cNvSpPr>
          <p:nvPr>
            <p:ph sz="quarter" idx="14"/>
          </p:nvPr>
        </p:nvSpPr>
        <p:spPr>
          <a:xfrm>
            <a:off x="5993969" y="2861733"/>
            <a:ext cx="5088713" cy="2512852"/>
          </a:xfrm>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35BB1C6-BF8F-4481-8AB2-603A1C8A906A}" type="datetimeFigureOut">
              <a:rPr lang="en-US" smtClean="0"/>
              <a:t>11/16/25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5228211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11/16/25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33537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11/16/25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77065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ja-JP" altLang="en-US"/>
              <a:t>マスター タイトルの書式設定</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35BB1C6-BF8F-4481-8AB2-603A1C8A906A}" type="datetimeFigureOut">
              <a:rPr lang="en-US" smtClean="0"/>
              <a:t>11/16/25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2405998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2EF78E3-FDA3-4D28-AAA2-0B81F349A39D}" type="datetimeFigureOut">
              <a:rPr lang="en-US" smtClean="0"/>
              <a:t>11/16/25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9580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ja-JP" altLang="en-U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fld id="{C35BB1C6-BF8F-4481-8AB2-603A1C8A906A}" type="datetimeFigureOut">
              <a:rPr lang="en-US" smtClean="0"/>
              <a:t>11/16/25</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23719306"/>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Lst>
  <p:hf sldNum="0" hdr="0" ftr="0" dt="0"/>
  <p:txStyles>
    <p:titleStyle>
      <a:lvl1pPr algn="l" defTabSz="914400" rtl="0" eaLnBrk="1" latinLnBrk="0" hangingPunct="1">
        <a:lnSpc>
          <a:spcPct val="90000"/>
        </a:lnSpc>
        <a:spcBef>
          <a:spcPct val="0"/>
        </a:spcBef>
        <a:buNone/>
        <a:defRPr kumimoji="1"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kumimoji="1"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kumimoji="1"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86CC7C-5E10-884A-A417-FC9B3EE3F3A4}"/>
              </a:ext>
            </a:extLst>
          </p:cNvPr>
          <p:cNvSpPr>
            <a:spLocks noGrp="1"/>
          </p:cNvSpPr>
          <p:nvPr>
            <p:ph type="ctrTitle"/>
          </p:nvPr>
        </p:nvSpPr>
        <p:spPr>
          <a:xfrm rot="21420000">
            <a:off x="130877" y="3219533"/>
            <a:ext cx="10771394" cy="2223317"/>
          </a:xfrm>
        </p:spPr>
        <p:txBody>
          <a:bodyPr>
            <a:noAutofit/>
          </a:bodyPr>
          <a:lstStyle/>
          <a:p>
            <a:br>
              <a:rPr kumimoji="1" lang="en-US" altLang="ja-JP" sz="6000" dirty="0"/>
            </a:br>
            <a:r>
              <a:rPr kumimoji="1" lang="ja-JP" altLang="en-US" sz="5400"/>
              <a:t>カトリック教会における人身取引の取り組みとネットワークによる</a:t>
            </a:r>
            <a:br>
              <a:rPr kumimoji="1" lang="en-US" altLang="ja-JP" sz="5400" dirty="0"/>
            </a:br>
            <a:r>
              <a:rPr kumimoji="1" lang="ja-JP" altLang="en-US" sz="5400"/>
              <a:t>アドボカシー活動</a:t>
            </a:r>
            <a:br>
              <a:rPr kumimoji="1" lang="en-US" altLang="ja-JP" sz="5400" dirty="0"/>
            </a:br>
            <a:br>
              <a:rPr kumimoji="1" lang="en-US" altLang="ja-JP" sz="5400" dirty="0"/>
            </a:br>
            <a:endParaRPr kumimoji="1" lang="ja-JP" altLang="en-US" sz="5400"/>
          </a:p>
        </p:txBody>
      </p:sp>
      <p:sp>
        <p:nvSpPr>
          <p:cNvPr id="3" name="字幕 2">
            <a:extLst>
              <a:ext uri="{FF2B5EF4-FFF2-40B4-BE49-F238E27FC236}">
                <a16:creationId xmlns:a16="http://schemas.microsoft.com/office/drawing/2014/main" id="{C828C9F1-3BBF-8D4A-AAAA-206676413A4A}"/>
              </a:ext>
            </a:extLst>
          </p:cNvPr>
          <p:cNvSpPr>
            <a:spLocks noGrp="1"/>
          </p:cNvSpPr>
          <p:nvPr>
            <p:ph type="subTitle" idx="1"/>
          </p:nvPr>
        </p:nvSpPr>
        <p:spPr>
          <a:xfrm rot="21420000">
            <a:off x="841016" y="4136427"/>
            <a:ext cx="9955912" cy="870593"/>
          </a:xfrm>
        </p:spPr>
        <p:txBody>
          <a:bodyPr>
            <a:noAutofit/>
          </a:bodyPr>
          <a:lstStyle/>
          <a:p>
            <a:r>
              <a:rPr kumimoji="1" lang="en-US" altLang="ja-JP" sz="2400" dirty="0">
                <a:solidFill>
                  <a:schemeClr val="accent1"/>
                </a:solidFill>
              </a:rPr>
              <a:t>2025.11.19   </a:t>
            </a:r>
            <a:r>
              <a:rPr kumimoji="1" lang="ja-JP" altLang="en-US" sz="2400">
                <a:solidFill>
                  <a:schemeClr val="accent1"/>
                </a:solidFill>
              </a:rPr>
              <a:t>日本カトリック難民移住移動</a:t>
            </a:r>
            <a:r>
              <a:rPr lang="ja-JP" altLang="en-US" sz="2400">
                <a:solidFill>
                  <a:schemeClr val="accent1"/>
                </a:solidFill>
              </a:rPr>
              <a:t>者委員会</a:t>
            </a:r>
            <a:r>
              <a:rPr lang="en-US" altLang="ja-JP" sz="2400" dirty="0">
                <a:solidFill>
                  <a:schemeClr val="accent1"/>
                </a:solidFill>
              </a:rPr>
              <a:t> </a:t>
            </a:r>
            <a:r>
              <a:rPr lang="ja-JP" altLang="en-US" sz="2400">
                <a:solidFill>
                  <a:schemeClr val="accent1"/>
                </a:solidFill>
              </a:rPr>
              <a:t>タリタクム日本・</a:t>
            </a:r>
            <a:endParaRPr lang="en-US" altLang="ja-JP" sz="2400" dirty="0">
              <a:solidFill>
                <a:schemeClr val="accent1"/>
              </a:solidFill>
            </a:endParaRPr>
          </a:p>
          <a:p>
            <a:r>
              <a:rPr lang="ja-JP" altLang="en-US" sz="2400">
                <a:solidFill>
                  <a:schemeClr val="bg1"/>
                </a:solidFill>
              </a:rPr>
              <a:t>移住者と連帯する全国ネットワーク　</a:t>
            </a:r>
            <a:r>
              <a:rPr kumimoji="1" lang="ja-JP" altLang="en-US" sz="2400">
                <a:solidFill>
                  <a:schemeClr val="bg1"/>
                </a:solidFill>
              </a:rPr>
              <a:t>山岸素子</a:t>
            </a:r>
          </a:p>
        </p:txBody>
      </p:sp>
      <p:pic>
        <p:nvPicPr>
          <p:cNvPr id="5" name="図 4">
            <a:extLst>
              <a:ext uri="{FF2B5EF4-FFF2-40B4-BE49-F238E27FC236}">
                <a16:creationId xmlns:a16="http://schemas.microsoft.com/office/drawing/2014/main" id="{3F79D094-46D8-BCEF-143E-303CC4DD6E69}"/>
              </a:ext>
            </a:extLst>
          </p:cNvPr>
          <p:cNvPicPr>
            <a:picLocks noChangeAspect="1"/>
          </p:cNvPicPr>
          <p:nvPr/>
        </p:nvPicPr>
        <p:blipFill>
          <a:blip r:embed="rId2"/>
          <a:stretch>
            <a:fillRect/>
          </a:stretch>
        </p:blipFill>
        <p:spPr>
          <a:xfrm>
            <a:off x="80078" y="3637280"/>
            <a:ext cx="1972242" cy="2479039"/>
          </a:xfrm>
          <a:prstGeom prst="rect">
            <a:avLst/>
          </a:prstGeom>
        </p:spPr>
      </p:pic>
    </p:spTree>
    <p:extLst>
      <p:ext uri="{BB962C8B-B14F-4D97-AF65-F5344CB8AC3E}">
        <p14:creationId xmlns:p14="http://schemas.microsoft.com/office/powerpoint/2010/main" val="79715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2D593D-EFB0-1649-80B6-1BC4E3062485}"/>
              </a:ext>
            </a:extLst>
          </p:cNvPr>
          <p:cNvSpPr>
            <a:spLocks noGrp="1"/>
          </p:cNvSpPr>
          <p:nvPr>
            <p:ph type="title"/>
          </p:nvPr>
        </p:nvSpPr>
        <p:spPr/>
        <p:txBody>
          <a:bodyPr>
            <a:normAutofit/>
          </a:bodyPr>
          <a:lstStyle/>
          <a:p>
            <a:pPr algn="ctr"/>
            <a:r>
              <a:rPr kumimoji="1" lang="ja-JP" altLang="en-US" sz="4800"/>
              <a:t>人身取引反対の日のアクション</a:t>
            </a:r>
          </a:p>
        </p:txBody>
      </p:sp>
      <p:sp>
        <p:nvSpPr>
          <p:cNvPr id="3" name="コンテンツ プレースホルダー 2">
            <a:extLst>
              <a:ext uri="{FF2B5EF4-FFF2-40B4-BE49-F238E27FC236}">
                <a16:creationId xmlns:a16="http://schemas.microsoft.com/office/drawing/2014/main" id="{5917EC7F-6203-824A-8610-B4794D355C7B}"/>
              </a:ext>
            </a:extLst>
          </p:cNvPr>
          <p:cNvSpPr>
            <a:spLocks noGrp="1"/>
          </p:cNvSpPr>
          <p:nvPr>
            <p:ph sz="quarter" idx="13"/>
          </p:nvPr>
        </p:nvSpPr>
        <p:spPr/>
        <p:txBody>
          <a:bodyPr/>
          <a:lstStyle/>
          <a:p>
            <a:endParaRPr kumimoji="1" lang="ja-JP" altLang="en-US"/>
          </a:p>
        </p:txBody>
      </p:sp>
      <p:pic>
        <p:nvPicPr>
          <p:cNvPr id="4" name="図 2">
            <a:extLst>
              <a:ext uri="{FF2B5EF4-FFF2-40B4-BE49-F238E27FC236}">
                <a16:creationId xmlns:a16="http://schemas.microsoft.com/office/drawing/2014/main" id="{AF1EBCEC-3CD5-3D42-97F2-B10F345B9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1837765"/>
            <a:ext cx="7250741" cy="385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D2B5D009-64D7-8D44-949B-1019FAF9A9D8}"/>
              </a:ext>
            </a:extLst>
          </p:cNvPr>
          <p:cNvSpPr txBox="1"/>
          <p:nvPr/>
        </p:nvSpPr>
        <p:spPr>
          <a:xfrm>
            <a:off x="8266670" y="2545492"/>
            <a:ext cx="2483708" cy="2585323"/>
          </a:xfrm>
          <a:prstGeom prst="rect">
            <a:avLst/>
          </a:prstGeom>
          <a:noFill/>
        </p:spPr>
        <p:txBody>
          <a:bodyPr wrap="square" rtlCol="0">
            <a:spAutoFit/>
          </a:bodyPr>
          <a:lstStyle/>
          <a:p>
            <a:pPr>
              <a:defRPr/>
            </a:pPr>
            <a:r>
              <a:rPr lang="en-US" altLang="ja-JP" dirty="0">
                <a:solidFill>
                  <a:schemeClr val="tx2">
                    <a:lumMod val="50000"/>
                    <a:lumOff val="50000"/>
                  </a:schemeClr>
                </a:solidFill>
              </a:rPr>
              <a:t>7</a:t>
            </a:r>
            <a:r>
              <a:rPr lang="ja-JP" altLang="en-US">
                <a:solidFill>
                  <a:schemeClr val="tx2">
                    <a:lumMod val="50000"/>
                    <a:lumOff val="50000"/>
                  </a:schemeClr>
                </a:solidFill>
              </a:rPr>
              <a:t>月</a:t>
            </a:r>
            <a:r>
              <a:rPr lang="en-US" altLang="ja-JP" dirty="0">
                <a:solidFill>
                  <a:schemeClr val="tx2">
                    <a:lumMod val="50000"/>
                    <a:lumOff val="50000"/>
                  </a:schemeClr>
                </a:solidFill>
              </a:rPr>
              <a:t>30</a:t>
            </a:r>
            <a:r>
              <a:rPr lang="ja-JP" altLang="en-US">
                <a:solidFill>
                  <a:schemeClr val="tx2">
                    <a:lumMod val="50000"/>
                    <a:lumOff val="50000"/>
                  </a:schemeClr>
                </a:solidFill>
              </a:rPr>
              <a:t>日</a:t>
            </a:r>
            <a:r>
              <a:rPr lang="ja-JP" altLang="en-US">
                <a:solidFill>
                  <a:srgbClr val="7030A0"/>
                </a:solidFill>
              </a:rPr>
              <a:t>国連「人身取引反対世界デー」</a:t>
            </a:r>
            <a:endParaRPr lang="en-US" altLang="ja-JP" dirty="0">
              <a:solidFill>
                <a:srgbClr val="7030A0"/>
              </a:solidFill>
            </a:endParaRPr>
          </a:p>
          <a:p>
            <a:pPr>
              <a:defRPr/>
            </a:pPr>
            <a:endParaRPr lang="en-US" altLang="ja-JP" dirty="0">
              <a:solidFill>
                <a:srgbClr val="7030A0"/>
              </a:solidFill>
            </a:endParaRPr>
          </a:p>
          <a:p>
            <a:pPr>
              <a:defRPr/>
            </a:pPr>
            <a:r>
              <a:rPr lang="en-US" altLang="ja-JP" dirty="0">
                <a:solidFill>
                  <a:schemeClr val="tx2">
                    <a:lumMod val="50000"/>
                    <a:lumOff val="50000"/>
                  </a:schemeClr>
                </a:solidFill>
              </a:rPr>
              <a:t>2</a:t>
            </a:r>
            <a:r>
              <a:rPr lang="ja-JP" altLang="en-US">
                <a:solidFill>
                  <a:schemeClr val="tx2">
                    <a:lumMod val="50000"/>
                    <a:lumOff val="50000"/>
                  </a:schemeClr>
                </a:solidFill>
              </a:rPr>
              <a:t>月</a:t>
            </a:r>
            <a:r>
              <a:rPr lang="en-US" altLang="ja-JP" dirty="0">
                <a:solidFill>
                  <a:schemeClr val="tx2">
                    <a:lumMod val="50000"/>
                    <a:lumOff val="50000"/>
                  </a:schemeClr>
                </a:solidFill>
              </a:rPr>
              <a:t>8</a:t>
            </a:r>
            <a:r>
              <a:rPr lang="ja-JP" altLang="en-US">
                <a:solidFill>
                  <a:schemeClr val="tx2">
                    <a:lumMod val="50000"/>
                    <a:lumOff val="50000"/>
                  </a:schemeClr>
                </a:solidFill>
              </a:rPr>
              <a:t>日</a:t>
            </a:r>
            <a:r>
              <a:rPr lang="ja-JP" altLang="en-US">
                <a:solidFill>
                  <a:srgbClr val="7030A0"/>
                </a:solidFill>
              </a:rPr>
              <a:t>「世界反人身取引、祈りと黙想と行動の日」</a:t>
            </a:r>
            <a:endParaRPr lang="en-US" altLang="ja-JP" dirty="0">
              <a:solidFill>
                <a:srgbClr val="7030A0"/>
              </a:solidFill>
            </a:endParaRPr>
          </a:p>
          <a:p>
            <a:pPr>
              <a:defRPr/>
            </a:pPr>
            <a:r>
              <a:rPr lang="ja-JP" altLang="en-US">
                <a:solidFill>
                  <a:schemeClr val="tx2">
                    <a:lumMod val="50000"/>
                    <a:lumOff val="50000"/>
                  </a:schemeClr>
                </a:solidFill>
              </a:rPr>
              <a:t>聖ジョゼーピーナ・バキータの記念日</a:t>
            </a:r>
            <a:endParaRPr lang="en-US" altLang="ja-JP" dirty="0">
              <a:solidFill>
                <a:schemeClr val="tx2">
                  <a:lumMod val="50000"/>
                  <a:lumOff val="50000"/>
                </a:schemeClr>
              </a:solidFill>
            </a:endParaRPr>
          </a:p>
          <a:p>
            <a:pPr>
              <a:defRPr/>
            </a:pPr>
            <a:r>
              <a:rPr lang="ja-JP" altLang="en-US">
                <a:solidFill>
                  <a:schemeClr val="tx2">
                    <a:lumMod val="50000"/>
                    <a:lumOff val="50000"/>
                  </a:schemeClr>
                </a:solidFill>
              </a:rPr>
              <a:t>の祈りの呼びかけ</a:t>
            </a:r>
            <a:endParaRPr kumimoji="1" lang="ja-JP" altLang="en-US"/>
          </a:p>
        </p:txBody>
      </p:sp>
    </p:spTree>
    <p:extLst>
      <p:ext uri="{BB962C8B-B14F-4D97-AF65-F5344CB8AC3E}">
        <p14:creationId xmlns:p14="http://schemas.microsoft.com/office/powerpoint/2010/main" val="2712230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13E2F0-BF8D-DA4E-9A58-A52631FDC3C4}"/>
              </a:ext>
            </a:extLst>
          </p:cNvPr>
          <p:cNvSpPr>
            <a:spLocks noGrp="1"/>
          </p:cNvSpPr>
          <p:nvPr>
            <p:ph type="title"/>
          </p:nvPr>
        </p:nvSpPr>
        <p:spPr/>
        <p:txBody>
          <a:bodyPr>
            <a:normAutofit fontScale="90000"/>
          </a:bodyPr>
          <a:lstStyle/>
          <a:p>
            <a:pPr algn="ctr"/>
            <a:r>
              <a:rPr lang="ja-JP" altLang="en-US"/>
              <a:t>被害者保護のためのシエルター提供</a:t>
            </a:r>
            <a:endParaRPr kumimoji="1" lang="ja-JP" altLang="en-US"/>
          </a:p>
        </p:txBody>
      </p:sp>
      <p:sp>
        <p:nvSpPr>
          <p:cNvPr id="3" name="コンテンツ プレースホルダー 2">
            <a:extLst>
              <a:ext uri="{FF2B5EF4-FFF2-40B4-BE49-F238E27FC236}">
                <a16:creationId xmlns:a16="http://schemas.microsoft.com/office/drawing/2014/main" id="{D558DF0E-C6EB-714E-94E8-4EA25B615EE7}"/>
              </a:ext>
            </a:extLst>
          </p:cNvPr>
          <p:cNvSpPr>
            <a:spLocks noGrp="1"/>
          </p:cNvSpPr>
          <p:nvPr>
            <p:ph sz="quarter" idx="13"/>
          </p:nvPr>
        </p:nvSpPr>
        <p:spPr/>
        <p:txBody>
          <a:bodyPr/>
          <a:lstStyle/>
          <a:p>
            <a:r>
              <a:rPr lang="ja-JP" altLang="en-US"/>
              <a:t>女子修道会、男子修道会、教区に対し、人身取引被害者保護のシェルターの提供</a:t>
            </a:r>
            <a:r>
              <a:rPr lang="ja-JP" altLang="en-US">
                <a:solidFill>
                  <a:srgbClr val="FF0000"/>
                </a:solidFill>
              </a:rPr>
              <a:t>の協力要請</a:t>
            </a:r>
            <a:r>
              <a:rPr lang="ja-JP" altLang="en-US"/>
              <a:t>。</a:t>
            </a:r>
            <a:endParaRPr lang="en-US" altLang="ja-JP" dirty="0"/>
          </a:p>
          <a:p>
            <a:r>
              <a:rPr lang="ja-JP" altLang="en-US">
                <a:solidFill>
                  <a:srgbClr val="FF0000"/>
                </a:solidFill>
              </a:rPr>
              <a:t>タリタクムで受け入れシェルターのリストを管理し、ネットワークから入ってきたシェルター要請に応えるしくみ。</a:t>
            </a:r>
            <a:endParaRPr lang="en-US" altLang="ja-JP" dirty="0">
              <a:solidFill>
                <a:srgbClr val="FF0000"/>
              </a:solidFill>
            </a:endParaRPr>
          </a:p>
          <a:p>
            <a:r>
              <a:rPr lang="ja-JP" altLang="en-US">
                <a:solidFill>
                  <a:srgbClr val="FF0000"/>
                </a:solidFill>
              </a:rPr>
              <a:t>人身取引被害者のための緊急支援基金を運用して、</a:t>
            </a:r>
            <a:endParaRPr lang="en-US" altLang="ja-JP" dirty="0">
              <a:solidFill>
                <a:srgbClr val="FF0000"/>
              </a:solidFill>
            </a:endParaRPr>
          </a:p>
          <a:p>
            <a:pPr marL="0" indent="0">
              <a:buNone/>
            </a:pPr>
            <a:r>
              <a:rPr lang="ja-JP" altLang="en-US">
                <a:solidFill>
                  <a:srgbClr val="FF0000"/>
                </a:solidFill>
              </a:rPr>
              <a:t>　　被害者支援を実施</a:t>
            </a:r>
            <a:r>
              <a:rPr lang="ja-JP" altLang="en-US"/>
              <a:t>。</a:t>
            </a:r>
            <a:endParaRPr lang="en-US" altLang="ja-JP" dirty="0"/>
          </a:p>
          <a:p>
            <a:pPr marL="0" indent="0">
              <a:buNone/>
            </a:pPr>
            <a:endParaRPr lang="en-US" altLang="ja-JP" dirty="0"/>
          </a:p>
          <a:p>
            <a:endParaRPr kumimoji="1" lang="ja-JP" altLang="en-US"/>
          </a:p>
        </p:txBody>
      </p:sp>
      <p:pic>
        <p:nvPicPr>
          <p:cNvPr id="4" name="コンテンツ プレースホルダー 7">
            <a:extLst>
              <a:ext uri="{FF2B5EF4-FFF2-40B4-BE49-F238E27FC236}">
                <a16:creationId xmlns:a16="http://schemas.microsoft.com/office/drawing/2014/main" id="{716E87DA-7FB6-AA45-B060-709352BA4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208595" y="3256485"/>
            <a:ext cx="3871912" cy="2760663"/>
          </a:xfrm>
          <a:prstGeom prst="rect">
            <a:avLst/>
          </a:prstGeom>
        </p:spPr>
      </p:pic>
    </p:spTree>
    <p:extLst>
      <p:ext uri="{BB962C8B-B14F-4D97-AF65-F5344CB8AC3E}">
        <p14:creationId xmlns:p14="http://schemas.microsoft.com/office/powerpoint/2010/main" val="1898744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64CAEA-F6BE-B741-B67F-00205154FCCA}"/>
              </a:ext>
            </a:extLst>
          </p:cNvPr>
          <p:cNvSpPr>
            <a:spLocks noGrp="1"/>
          </p:cNvSpPr>
          <p:nvPr>
            <p:ph type="title"/>
          </p:nvPr>
        </p:nvSpPr>
        <p:spPr>
          <a:xfrm>
            <a:off x="829248" y="1027964"/>
            <a:ext cx="10396882" cy="1151965"/>
          </a:xfrm>
        </p:spPr>
        <p:txBody>
          <a:bodyPr>
            <a:normAutofit fontScale="90000"/>
          </a:bodyPr>
          <a:lstStyle/>
          <a:p>
            <a:r>
              <a:rPr kumimoji="1" lang="ja-JP" altLang="en-US"/>
              <a:t>技能実習生</a:t>
            </a:r>
            <a:br>
              <a:rPr kumimoji="1" lang="en-US" altLang="ja-JP" dirty="0"/>
            </a:br>
            <a:r>
              <a:rPr kumimoji="1" lang="ja-JP" altLang="en-US"/>
              <a:t>ホットラインの開催</a:t>
            </a:r>
          </a:p>
        </p:txBody>
      </p:sp>
      <p:sp>
        <p:nvSpPr>
          <p:cNvPr id="4" name="テキスト ボックス 3">
            <a:extLst>
              <a:ext uri="{FF2B5EF4-FFF2-40B4-BE49-F238E27FC236}">
                <a16:creationId xmlns:a16="http://schemas.microsoft.com/office/drawing/2014/main" id="{F2D57A5B-52A6-5E47-A133-C324EA0D60B6}"/>
              </a:ext>
            </a:extLst>
          </p:cNvPr>
          <p:cNvSpPr txBox="1"/>
          <p:nvPr/>
        </p:nvSpPr>
        <p:spPr>
          <a:xfrm>
            <a:off x="829248" y="2987181"/>
            <a:ext cx="10156723" cy="2585323"/>
          </a:xfrm>
          <a:prstGeom prst="rect">
            <a:avLst/>
          </a:prstGeom>
          <a:noFill/>
        </p:spPr>
        <p:txBody>
          <a:bodyPr wrap="square" rtlCol="0">
            <a:spAutoFit/>
          </a:bodyPr>
          <a:lstStyle/>
          <a:p>
            <a:r>
              <a:rPr lang="ja-JP" altLang="en-US">
                <a:solidFill>
                  <a:srgbClr val="00B050"/>
                </a:solidFill>
              </a:rPr>
              <a:t>・コロナ禍でカトリック教会にも、生活困窮した技能実習生からの</a:t>
            </a:r>
            <a:r>
              <a:rPr lang="en-US" altLang="ja-JP" dirty="0">
                <a:solidFill>
                  <a:srgbClr val="00B050"/>
                </a:solidFill>
              </a:rPr>
              <a:t>SOS</a:t>
            </a:r>
            <a:r>
              <a:rPr lang="ja-JP" altLang="en-US">
                <a:solidFill>
                  <a:srgbClr val="00B050"/>
                </a:solidFill>
              </a:rPr>
              <a:t>が寄せられるようになった。</a:t>
            </a:r>
            <a:r>
              <a:rPr lang="en-US" altLang="ja-JP" dirty="0">
                <a:solidFill>
                  <a:srgbClr val="00B050"/>
                </a:solidFill>
              </a:rPr>
              <a:t> </a:t>
            </a:r>
            <a:r>
              <a:rPr lang="ja-JP" altLang="ja-JP">
                <a:solidFill>
                  <a:srgbClr val="683BF4"/>
                </a:solidFill>
              </a:rPr>
              <a:t>関係団体の共催による緊急ホットライン（電話・</a:t>
            </a:r>
            <a:r>
              <a:rPr lang="en-US" altLang="ja-JP" dirty="0">
                <a:solidFill>
                  <a:srgbClr val="683BF4"/>
                </a:solidFill>
              </a:rPr>
              <a:t>SNS</a:t>
            </a:r>
            <a:r>
              <a:rPr lang="ja-JP" altLang="ja-JP">
                <a:solidFill>
                  <a:srgbClr val="683BF4"/>
                </a:solidFill>
              </a:rPr>
              <a:t>による）を</a:t>
            </a:r>
            <a:r>
              <a:rPr lang="ja-JP" altLang="en-US">
                <a:solidFill>
                  <a:srgbClr val="683BF4"/>
                </a:solidFill>
              </a:rPr>
              <a:t>スタート。</a:t>
            </a:r>
            <a:endParaRPr lang="en-US" altLang="ja-JP" dirty="0">
              <a:solidFill>
                <a:srgbClr val="683BF4"/>
              </a:solidFill>
            </a:endParaRPr>
          </a:p>
          <a:p>
            <a:endParaRPr lang="en-US" altLang="ja-JP" dirty="0">
              <a:solidFill>
                <a:srgbClr val="683BF4"/>
              </a:solidFill>
            </a:endParaRPr>
          </a:p>
          <a:p>
            <a:r>
              <a:rPr lang="ja-JP" altLang="en-US"/>
              <a:t>・カトリック教会と外国人技能実習生権利ネットワーク、移住連の共催にて、</a:t>
            </a:r>
            <a:r>
              <a:rPr lang="en-US" altLang="ja-JP" dirty="0"/>
              <a:t>2020</a:t>
            </a:r>
            <a:r>
              <a:rPr lang="ja-JP" altLang="en-US"/>
              <a:t>年</a:t>
            </a:r>
            <a:r>
              <a:rPr lang="en-US" altLang="ja-JP" dirty="0"/>
              <a:t>6</a:t>
            </a:r>
            <a:r>
              <a:rPr lang="ja-JP" altLang="en-US"/>
              <a:t>月を皮切りに</a:t>
            </a:r>
            <a:r>
              <a:rPr lang="en-US" altLang="ja-JP" dirty="0"/>
              <a:t>2025</a:t>
            </a:r>
            <a:r>
              <a:rPr lang="ja-JP" altLang="en-US"/>
              <a:t>年</a:t>
            </a:r>
            <a:r>
              <a:rPr lang="en-US" altLang="ja-JP" dirty="0"/>
              <a:t>9</a:t>
            </a:r>
            <a:r>
              <a:rPr lang="ja-JP" altLang="en-US"/>
              <a:t>月までで全</a:t>
            </a:r>
            <a:r>
              <a:rPr lang="en-US" altLang="ja-JP" dirty="0"/>
              <a:t>30</a:t>
            </a:r>
            <a:r>
              <a:rPr lang="ja-JP" altLang="en-US"/>
              <a:t>回実施。東京のほか、札幌、仙台、茨城、岐阜、大阪、広島、北九州の８つの拠点で対応。</a:t>
            </a:r>
            <a:endParaRPr lang="en-US" altLang="ja-JP" dirty="0"/>
          </a:p>
          <a:p>
            <a:r>
              <a:rPr lang="ja-JP" altLang="en-US">
                <a:solidFill>
                  <a:srgbClr val="00B050"/>
                </a:solidFill>
              </a:rPr>
              <a:t>毎回、</a:t>
            </a:r>
            <a:r>
              <a:rPr lang="en-US" altLang="ja-JP" dirty="0">
                <a:solidFill>
                  <a:srgbClr val="00B050"/>
                </a:solidFill>
              </a:rPr>
              <a:t>20</a:t>
            </a:r>
            <a:r>
              <a:rPr lang="ja-JP" altLang="en-US">
                <a:solidFill>
                  <a:srgbClr val="00B050"/>
                </a:solidFill>
              </a:rPr>
              <a:t>件</a:t>
            </a:r>
            <a:r>
              <a:rPr lang="en-US" altLang="ja-JP" dirty="0">
                <a:solidFill>
                  <a:srgbClr val="00B050"/>
                </a:solidFill>
              </a:rPr>
              <a:t>〜</a:t>
            </a:r>
            <a:r>
              <a:rPr lang="ja-JP" altLang="en-US">
                <a:solidFill>
                  <a:srgbClr val="00B050"/>
                </a:solidFill>
              </a:rPr>
              <a:t> </a:t>
            </a:r>
            <a:r>
              <a:rPr lang="en-US" altLang="ja-JP" dirty="0">
                <a:solidFill>
                  <a:srgbClr val="00B050"/>
                </a:solidFill>
              </a:rPr>
              <a:t>30</a:t>
            </a:r>
            <a:r>
              <a:rPr lang="ja-JP" altLang="en-US">
                <a:solidFill>
                  <a:srgbClr val="00B050"/>
                </a:solidFill>
              </a:rPr>
              <a:t>件の相談が寄せられ、これまでに</a:t>
            </a:r>
            <a:r>
              <a:rPr lang="en-US" altLang="ja-JP" dirty="0">
                <a:solidFill>
                  <a:srgbClr val="00B050"/>
                </a:solidFill>
              </a:rPr>
              <a:t>500</a:t>
            </a:r>
            <a:r>
              <a:rPr lang="ja-JP" altLang="en-US">
                <a:solidFill>
                  <a:srgbClr val="00B050"/>
                </a:solidFill>
              </a:rPr>
              <a:t>件以上の相談に対応。</a:t>
            </a:r>
            <a:endParaRPr lang="en-US" altLang="ja-JP" dirty="0">
              <a:solidFill>
                <a:srgbClr val="00B050"/>
              </a:solidFill>
            </a:endParaRPr>
          </a:p>
          <a:p>
            <a:endParaRPr lang="en-US" altLang="ja-JP" dirty="0">
              <a:solidFill>
                <a:srgbClr val="00B050"/>
              </a:solidFill>
            </a:endParaRPr>
          </a:p>
          <a:p>
            <a:r>
              <a:rPr lang="ja-JP" altLang="en-US">
                <a:solidFill>
                  <a:srgbClr val="FF0000"/>
                </a:solidFill>
              </a:rPr>
              <a:t>賃金未払い、解雇、暴力・ハラスメント、妊娠・出産など、さまざまな人権侵害や人身取引の疑いがある相談が寄せられている。</a:t>
            </a:r>
            <a:endParaRPr lang="en-US" altLang="ja-JP" dirty="0">
              <a:solidFill>
                <a:srgbClr val="00B050"/>
              </a:solidFill>
            </a:endParaRPr>
          </a:p>
        </p:txBody>
      </p:sp>
      <p:pic>
        <p:nvPicPr>
          <p:cNvPr id="5" name="図 4">
            <a:extLst>
              <a:ext uri="{FF2B5EF4-FFF2-40B4-BE49-F238E27FC236}">
                <a16:creationId xmlns:a16="http://schemas.microsoft.com/office/drawing/2014/main" id="{95C988D4-94A8-884E-B62B-5CBBB9057345}"/>
              </a:ext>
            </a:extLst>
          </p:cNvPr>
          <p:cNvPicPr>
            <a:picLocks noChangeAspect="1"/>
          </p:cNvPicPr>
          <p:nvPr/>
        </p:nvPicPr>
        <p:blipFill>
          <a:blip r:embed="rId2"/>
          <a:stretch>
            <a:fillRect/>
          </a:stretch>
        </p:blipFill>
        <p:spPr>
          <a:xfrm>
            <a:off x="7345180" y="374754"/>
            <a:ext cx="4017572" cy="2458387"/>
          </a:xfrm>
          <a:prstGeom prst="rect">
            <a:avLst/>
          </a:prstGeom>
        </p:spPr>
      </p:pic>
    </p:spTree>
    <p:extLst>
      <p:ext uri="{BB962C8B-B14F-4D97-AF65-F5344CB8AC3E}">
        <p14:creationId xmlns:p14="http://schemas.microsoft.com/office/powerpoint/2010/main" val="1871838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ADCBDA-880E-EF4F-B618-76D63335532D}"/>
              </a:ext>
            </a:extLst>
          </p:cNvPr>
          <p:cNvSpPr>
            <a:spLocks noGrp="1"/>
          </p:cNvSpPr>
          <p:nvPr>
            <p:ph type="title"/>
          </p:nvPr>
        </p:nvSpPr>
        <p:spPr>
          <a:xfrm>
            <a:off x="-838199" y="535253"/>
            <a:ext cx="10396882" cy="1151965"/>
          </a:xfrm>
        </p:spPr>
        <p:txBody>
          <a:bodyPr>
            <a:noAutofit/>
          </a:bodyPr>
          <a:lstStyle/>
          <a:p>
            <a:pPr algn="ctr"/>
            <a:r>
              <a:rPr lang="ja-JP" altLang="en-US" sz="4800"/>
              <a:t>緊急一時保護支援金による</a:t>
            </a:r>
            <a:br>
              <a:rPr lang="en-US" altLang="ja-JP" sz="4800" dirty="0"/>
            </a:br>
            <a:r>
              <a:rPr lang="ja-JP" altLang="en-US" sz="4800"/>
              <a:t>被害者支援の例</a:t>
            </a:r>
            <a:endParaRPr kumimoji="1" lang="ja-JP" altLang="en-US" sz="4800"/>
          </a:p>
        </p:txBody>
      </p:sp>
      <p:sp>
        <p:nvSpPr>
          <p:cNvPr id="3" name="コンテンツ プレースホルダー 2">
            <a:extLst>
              <a:ext uri="{FF2B5EF4-FFF2-40B4-BE49-F238E27FC236}">
                <a16:creationId xmlns:a16="http://schemas.microsoft.com/office/drawing/2014/main" id="{98CE8000-E4DE-CC4D-B01B-1AEE8BD84638}"/>
              </a:ext>
            </a:extLst>
          </p:cNvPr>
          <p:cNvSpPr>
            <a:spLocks noGrp="1"/>
          </p:cNvSpPr>
          <p:nvPr>
            <p:ph sz="quarter" idx="13"/>
          </p:nvPr>
        </p:nvSpPr>
        <p:spPr>
          <a:xfrm>
            <a:off x="420129" y="2174789"/>
            <a:ext cx="10987583" cy="3100943"/>
          </a:xfrm>
        </p:spPr>
        <p:txBody>
          <a:bodyPr>
            <a:normAutofit fontScale="92500" lnSpcReduction="20000"/>
          </a:bodyPr>
          <a:lstStyle/>
          <a:p>
            <a:pPr marL="0" indent="0">
              <a:buFont typeface="Wingdings" pitchFamily="2" charset="2"/>
              <a:buNone/>
              <a:defRPr/>
            </a:pPr>
            <a:r>
              <a:rPr lang="ja-JP" altLang="en-US">
                <a:solidFill>
                  <a:srgbClr val="7030A0"/>
                </a:solidFill>
              </a:rPr>
              <a:t>妊娠して中絶か強制帰国を迫られた技能実習生</a:t>
            </a:r>
            <a:endParaRPr lang="en-US" altLang="ja-JP" dirty="0">
              <a:solidFill>
                <a:schemeClr val="tx2">
                  <a:lumMod val="50000"/>
                  <a:lumOff val="50000"/>
                </a:schemeClr>
              </a:solidFill>
            </a:endParaRPr>
          </a:p>
          <a:p>
            <a:pPr marL="0" indent="0">
              <a:buFont typeface="Wingdings" pitchFamily="2" charset="2"/>
              <a:buNone/>
              <a:defRPr/>
            </a:pPr>
            <a:r>
              <a:rPr lang="ja-JP" altLang="en-US">
                <a:solidFill>
                  <a:schemeClr val="tx1">
                    <a:lumMod val="65000"/>
                    <a:lumOff val="35000"/>
                  </a:schemeClr>
                </a:solidFill>
              </a:rPr>
              <a:t>・来日後、技能実習開始まえの講習を受講している最中、妊娠がわかる。</a:t>
            </a:r>
            <a:endParaRPr lang="en-US" altLang="ja-JP" dirty="0">
              <a:solidFill>
                <a:schemeClr val="tx1">
                  <a:lumMod val="65000"/>
                  <a:lumOff val="35000"/>
                </a:schemeClr>
              </a:solidFill>
            </a:endParaRPr>
          </a:p>
          <a:p>
            <a:pPr marL="0" indent="0">
              <a:buFont typeface="Wingdings" pitchFamily="2" charset="2"/>
              <a:buNone/>
              <a:defRPr/>
            </a:pPr>
            <a:r>
              <a:rPr lang="ja-JP" altLang="en-US">
                <a:solidFill>
                  <a:schemeClr val="tx1">
                    <a:lumMod val="65000"/>
                    <a:lumOff val="35000"/>
                  </a:schemeClr>
                </a:solidFill>
              </a:rPr>
              <a:t>・監理団体職員から</a:t>
            </a:r>
            <a:r>
              <a:rPr lang="ja-JP" altLang="en-US">
                <a:solidFill>
                  <a:srgbClr val="FF0000"/>
                </a:solidFill>
              </a:rPr>
              <a:t>「産むならベトナムに帰国、中絶するなら日本で実習を継続できる。」</a:t>
            </a:r>
            <a:r>
              <a:rPr lang="ja-JP" altLang="en-US">
                <a:solidFill>
                  <a:schemeClr val="tx1">
                    <a:lumMod val="65000"/>
                    <a:lumOff val="35000"/>
                  </a:schemeClr>
                </a:solidFill>
              </a:rPr>
              <a:t>と言われる。ベトナム人の</a:t>
            </a:r>
            <a:r>
              <a:rPr lang="ja-JP" altLang="en-US">
                <a:solidFill>
                  <a:srgbClr val="00B050"/>
                </a:solidFill>
              </a:rPr>
              <a:t>シスターに</a:t>
            </a:r>
            <a:r>
              <a:rPr lang="en-US" altLang="ja-JP" dirty="0">
                <a:solidFill>
                  <a:srgbClr val="00B050"/>
                </a:solidFill>
              </a:rPr>
              <a:t>SOS</a:t>
            </a:r>
            <a:r>
              <a:rPr lang="ja-JP" altLang="en-US">
                <a:solidFill>
                  <a:schemeClr val="tx1">
                    <a:lumMod val="65000"/>
                    <a:lumOff val="35000"/>
                  </a:schemeClr>
                </a:solidFill>
              </a:rPr>
              <a:t>。</a:t>
            </a:r>
            <a:endParaRPr lang="en-US" altLang="ja-JP" dirty="0">
              <a:solidFill>
                <a:schemeClr val="tx1">
                  <a:lumMod val="65000"/>
                  <a:lumOff val="35000"/>
                </a:schemeClr>
              </a:solidFill>
            </a:endParaRPr>
          </a:p>
          <a:p>
            <a:pPr marL="0" indent="0">
              <a:buFont typeface="Wingdings" pitchFamily="2" charset="2"/>
              <a:buNone/>
              <a:defRPr/>
            </a:pPr>
            <a:r>
              <a:rPr lang="ja-JP" altLang="en-US">
                <a:solidFill>
                  <a:schemeClr val="tx1">
                    <a:lumMod val="65000"/>
                    <a:lumOff val="35000"/>
                  </a:schemeClr>
                </a:solidFill>
              </a:rPr>
              <a:t>・タリタクムで</a:t>
            </a:r>
            <a:r>
              <a:rPr lang="ja-JP" altLang="en-US">
                <a:solidFill>
                  <a:srgbClr val="00B050"/>
                </a:solidFill>
              </a:rPr>
              <a:t>緊急一時保護</a:t>
            </a:r>
            <a:r>
              <a:rPr lang="ja-JP" altLang="en-US">
                <a:solidFill>
                  <a:schemeClr val="tx1">
                    <a:lumMod val="65000"/>
                    <a:lumOff val="35000"/>
                  </a:schemeClr>
                </a:solidFill>
              </a:rPr>
              <a:t>。</a:t>
            </a:r>
            <a:r>
              <a:rPr lang="ja-JP" altLang="en-US">
                <a:solidFill>
                  <a:srgbClr val="00B050"/>
                </a:solidFill>
              </a:rPr>
              <a:t>シェルターの提供と、緊急一時支援金</a:t>
            </a:r>
            <a:r>
              <a:rPr lang="ja-JP" altLang="en-US">
                <a:solidFill>
                  <a:schemeClr val="tx1">
                    <a:lumMod val="65000"/>
                    <a:lumOff val="35000"/>
                  </a:schemeClr>
                </a:solidFill>
              </a:rPr>
              <a:t>による援助。</a:t>
            </a:r>
            <a:endParaRPr lang="en-US" altLang="ja-JP" dirty="0">
              <a:solidFill>
                <a:schemeClr val="tx1">
                  <a:lumMod val="65000"/>
                  <a:lumOff val="35000"/>
                </a:schemeClr>
              </a:solidFill>
            </a:endParaRPr>
          </a:p>
          <a:p>
            <a:pPr marL="0" indent="0">
              <a:buFont typeface="Wingdings" pitchFamily="2" charset="2"/>
              <a:buNone/>
              <a:defRPr/>
            </a:pPr>
            <a:r>
              <a:rPr lang="ja-JP" altLang="en-US">
                <a:solidFill>
                  <a:schemeClr val="tx1">
                    <a:lumMod val="65000"/>
                    <a:lumOff val="35000"/>
                  </a:schemeClr>
                </a:solidFill>
              </a:rPr>
              <a:t>・技能実習開始前で、収入はなし。</a:t>
            </a:r>
            <a:r>
              <a:rPr lang="ja-JP" altLang="en-US">
                <a:solidFill>
                  <a:srgbClr val="FF0000"/>
                </a:solidFill>
              </a:rPr>
              <a:t>ベトナム本国ではおよそ</a:t>
            </a:r>
            <a:r>
              <a:rPr lang="en-US" altLang="ja-JP" dirty="0">
                <a:solidFill>
                  <a:srgbClr val="FF0000"/>
                </a:solidFill>
              </a:rPr>
              <a:t>100</a:t>
            </a:r>
            <a:r>
              <a:rPr lang="ja-JP" altLang="en-US">
                <a:solidFill>
                  <a:srgbClr val="FF0000"/>
                </a:solidFill>
              </a:rPr>
              <a:t>万の来日費用を借金</a:t>
            </a:r>
            <a:r>
              <a:rPr lang="ja-JP" altLang="en-US">
                <a:solidFill>
                  <a:schemeClr val="tx1">
                    <a:lumMod val="65000"/>
                    <a:lumOff val="35000"/>
                  </a:schemeClr>
                </a:solidFill>
              </a:rPr>
              <a:t>でまかなっている。</a:t>
            </a:r>
            <a:endParaRPr lang="en-US" altLang="ja-JP" dirty="0">
              <a:solidFill>
                <a:schemeClr val="tx1">
                  <a:lumMod val="65000"/>
                  <a:lumOff val="35000"/>
                </a:schemeClr>
              </a:solidFill>
            </a:endParaRPr>
          </a:p>
          <a:p>
            <a:pPr marL="0" indent="0">
              <a:buFont typeface="Wingdings" pitchFamily="2" charset="2"/>
              <a:buNone/>
              <a:defRPr/>
            </a:pPr>
            <a:r>
              <a:rPr lang="ja-JP" altLang="en-US">
                <a:solidFill>
                  <a:schemeClr val="tx1">
                    <a:lumMod val="65000"/>
                    <a:lumOff val="35000"/>
                  </a:schemeClr>
                </a:solidFill>
              </a:rPr>
              <a:t>・本人の希望は、出産まで働き続けて、出産後も可能であれば仕事を継続したい。組合と監理団体との交渉で、監理団体は対応の誤りを認め、本人が職場に復帰することが実現。</a:t>
            </a:r>
            <a:endParaRPr lang="en-US" altLang="ja-JP" dirty="0">
              <a:solidFill>
                <a:schemeClr val="tx1">
                  <a:lumMod val="65000"/>
                  <a:lumOff val="35000"/>
                </a:schemeClr>
              </a:solidFill>
            </a:endParaRPr>
          </a:p>
          <a:p>
            <a:pPr marL="0" indent="0">
              <a:buNone/>
            </a:pPr>
            <a:endParaRPr kumimoji="1" lang="ja-JP" altLang="en-US"/>
          </a:p>
        </p:txBody>
      </p:sp>
      <p:pic>
        <p:nvPicPr>
          <p:cNvPr id="4" name="図 3">
            <a:extLst>
              <a:ext uri="{FF2B5EF4-FFF2-40B4-BE49-F238E27FC236}">
                <a16:creationId xmlns:a16="http://schemas.microsoft.com/office/drawing/2014/main" id="{D9A45D2A-285C-1241-AD6C-1043674E1546}"/>
              </a:ext>
            </a:extLst>
          </p:cNvPr>
          <p:cNvPicPr>
            <a:picLocks noChangeAspect="1"/>
          </p:cNvPicPr>
          <p:nvPr/>
        </p:nvPicPr>
        <p:blipFill>
          <a:blip r:embed="rId2"/>
          <a:stretch>
            <a:fillRect/>
          </a:stretch>
        </p:blipFill>
        <p:spPr>
          <a:xfrm>
            <a:off x="8385525" y="600804"/>
            <a:ext cx="3022187" cy="2172827"/>
          </a:xfrm>
          <a:prstGeom prst="rect">
            <a:avLst/>
          </a:prstGeom>
        </p:spPr>
      </p:pic>
    </p:spTree>
    <p:extLst>
      <p:ext uri="{BB962C8B-B14F-4D97-AF65-F5344CB8AC3E}">
        <p14:creationId xmlns:p14="http://schemas.microsoft.com/office/powerpoint/2010/main" val="933145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8FDFB9-B883-4A5E-1380-07CA54735361}"/>
              </a:ext>
            </a:extLst>
          </p:cNvPr>
          <p:cNvSpPr>
            <a:spLocks noGrp="1"/>
          </p:cNvSpPr>
          <p:nvPr>
            <p:ph type="title"/>
          </p:nvPr>
        </p:nvSpPr>
        <p:spPr>
          <a:xfrm>
            <a:off x="685800" y="685800"/>
            <a:ext cx="10693399" cy="1151965"/>
          </a:xfrm>
        </p:spPr>
        <p:txBody>
          <a:bodyPr>
            <a:normAutofit fontScale="90000"/>
          </a:bodyPr>
          <a:lstStyle/>
          <a:p>
            <a:r>
              <a:rPr kumimoji="1" lang="en-US" altLang="ja-JP" dirty="0">
                <a:latin typeface="+mn-ea"/>
                <a:ea typeface="+mn-ea"/>
              </a:rPr>
              <a:t>JNATIP</a:t>
            </a:r>
            <a:r>
              <a:rPr lang="ja-JP" altLang="en-US"/>
              <a:t>（人身売買禁止</a:t>
            </a:r>
            <a:r>
              <a:rPr kumimoji="1" lang="ja-JP" altLang="en-US"/>
              <a:t>ネットワーク</a:t>
            </a:r>
            <a:r>
              <a:rPr lang="ja-JP" altLang="en-US"/>
              <a:t>）</a:t>
            </a:r>
            <a:br>
              <a:rPr lang="en-US" altLang="ja-JP" dirty="0"/>
            </a:br>
            <a:r>
              <a:rPr kumimoji="1" lang="ja-JP" altLang="en-US"/>
              <a:t>をつうじたアドボカシー・政策提言活動</a:t>
            </a:r>
          </a:p>
        </p:txBody>
      </p:sp>
      <p:sp>
        <p:nvSpPr>
          <p:cNvPr id="3" name="コンテンツ プレースホルダー 2">
            <a:extLst>
              <a:ext uri="{FF2B5EF4-FFF2-40B4-BE49-F238E27FC236}">
                <a16:creationId xmlns:a16="http://schemas.microsoft.com/office/drawing/2014/main" id="{63E35D71-A098-DE37-C91A-031D937ACCA9}"/>
              </a:ext>
            </a:extLst>
          </p:cNvPr>
          <p:cNvSpPr>
            <a:spLocks noGrp="1"/>
          </p:cNvSpPr>
          <p:nvPr>
            <p:ph sz="quarter" idx="13"/>
          </p:nvPr>
        </p:nvSpPr>
        <p:spPr>
          <a:xfrm>
            <a:off x="572772" y="2133600"/>
            <a:ext cx="3897628" cy="3515359"/>
          </a:xfrm>
        </p:spPr>
        <p:txBody>
          <a:bodyPr>
            <a:normAutofit fontScale="92500" lnSpcReduction="20000"/>
          </a:bodyPr>
          <a:lstStyle/>
          <a:p>
            <a:pPr fontAlgn="base"/>
            <a:r>
              <a:rPr lang="ja-JP" altLang="en-US" b="0" i="0" u="none" strike="noStrike">
                <a:effectLst/>
                <a:latin typeface="tsukushimarugothic"/>
              </a:rPr>
              <a:t>日本における人身売買の実態を明らかにし、被害の防止・被害者の保護と支援、加害者の処罰等を含む</a:t>
            </a:r>
            <a:r>
              <a:rPr lang="en-US" altLang="ja-JP" b="0" i="0" u="none" strike="noStrike" dirty="0">
                <a:effectLst/>
                <a:latin typeface="tsukushimarugothic"/>
              </a:rPr>
              <a:t> </a:t>
            </a:r>
            <a:r>
              <a:rPr lang="ja-JP" altLang="en-US" b="0" i="0" u="none" strike="noStrike">
                <a:effectLst/>
                <a:latin typeface="tsukushimarugothic"/>
              </a:rPr>
              <a:t>包括的で実効性のある法律の制定を目指し、</a:t>
            </a:r>
            <a:r>
              <a:rPr lang="en-US" altLang="ja-JP" b="0" i="0" u="none" strike="noStrike" dirty="0">
                <a:effectLst/>
                <a:latin typeface="tsukushimarugothic"/>
              </a:rPr>
              <a:t>2003</a:t>
            </a:r>
            <a:r>
              <a:rPr lang="ja-JP" altLang="en-US" b="0" i="0" u="none" strike="noStrike">
                <a:effectLst/>
                <a:latin typeface="tsukushimarugothic"/>
              </a:rPr>
              <a:t>年</a:t>
            </a:r>
            <a:r>
              <a:rPr lang="en-US" altLang="ja-JP" b="0" i="0" u="none" strike="noStrike" dirty="0">
                <a:effectLst/>
                <a:latin typeface="tsukushimarugothic"/>
              </a:rPr>
              <a:t>10</a:t>
            </a:r>
            <a:r>
              <a:rPr lang="ja-JP" altLang="en-US" b="0" i="0" u="none" strike="noStrike">
                <a:effectLst/>
                <a:latin typeface="tsukushimarugothic"/>
              </a:rPr>
              <a:t>月に設立</a:t>
            </a:r>
            <a:endParaRPr lang="ja-JP" altLang="en-US" b="0" i="0" u="none" strike="noStrike">
              <a:effectLst/>
            </a:endParaRPr>
          </a:p>
          <a:p>
            <a:r>
              <a:rPr lang="ja-JP" altLang="en-US"/>
              <a:t>一般市民向けの啓発活動、関係省庁との意見交換会、国連の各種人権条約への</a:t>
            </a:r>
            <a:r>
              <a:rPr lang="en-US" altLang="ja-JP" dirty="0"/>
              <a:t>NGO</a:t>
            </a:r>
            <a:r>
              <a:rPr lang="ja-JP" altLang="en-US"/>
              <a:t>レポート作成</a:t>
            </a:r>
            <a:endParaRPr lang="en-US" altLang="ja-JP" dirty="0"/>
          </a:p>
          <a:p>
            <a:r>
              <a:rPr lang="en-US" altLang="ja-JP" sz="1800" dirty="0">
                <a:latin typeface="+mn-ea"/>
              </a:rPr>
              <a:t>JNATIP </a:t>
            </a:r>
            <a:r>
              <a:rPr lang="ja-JP" altLang="en-US" sz="1800">
                <a:latin typeface="+mn-ea"/>
              </a:rPr>
              <a:t>サイト参照</a:t>
            </a:r>
            <a:r>
              <a:rPr lang="en-US" altLang="ja-JP" sz="1800" dirty="0">
                <a:latin typeface="+mn-ea"/>
              </a:rPr>
              <a:t>https://</a:t>
            </a:r>
            <a:r>
              <a:rPr lang="en-US" altLang="ja-JP" sz="1800" dirty="0" err="1">
                <a:latin typeface="+mn-ea"/>
              </a:rPr>
              <a:t>www.jnatip.net</a:t>
            </a:r>
            <a:r>
              <a:rPr lang="en-US" altLang="ja-JP" sz="1800" dirty="0">
                <a:latin typeface="+mn-ea"/>
              </a:rPr>
              <a:t>/event</a:t>
            </a:r>
          </a:p>
          <a:p>
            <a:endParaRPr kumimoji="1" lang="ja-JP" altLang="en-US"/>
          </a:p>
        </p:txBody>
      </p:sp>
      <p:pic>
        <p:nvPicPr>
          <p:cNvPr id="7" name="図 6">
            <a:extLst>
              <a:ext uri="{FF2B5EF4-FFF2-40B4-BE49-F238E27FC236}">
                <a16:creationId xmlns:a16="http://schemas.microsoft.com/office/drawing/2014/main" id="{C8C4E405-2483-C35A-C11B-59EBE7F32F39}"/>
              </a:ext>
            </a:extLst>
          </p:cNvPr>
          <p:cNvPicPr>
            <a:picLocks noChangeAspect="1"/>
          </p:cNvPicPr>
          <p:nvPr/>
        </p:nvPicPr>
        <p:blipFill>
          <a:blip r:embed="rId2"/>
          <a:stretch>
            <a:fillRect/>
          </a:stretch>
        </p:blipFill>
        <p:spPr>
          <a:xfrm>
            <a:off x="4616782" y="1931475"/>
            <a:ext cx="6600796" cy="3600644"/>
          </a:xfrm>
          <a:prstGeom prst="rect">
            <a:avLst/>
          </a:prstGeom>
        </p:spPr>
      </p:pic>
      <p:sp>
        <p:nvSpPr>
          <p:cNvPr id="8" name="テキスト ボックス 7">
            <a:extLst>
              <a:ext uri="{FF2B5EF4-FFF2-40B4-BE49-F238E27FC236}">
                <a16:creationId xmlns:a16="http://schemas.microsoft.com/office/drawing/2014/main" id="{E8C82F03-1A63-E859-2C18-9698F7781908}"/>
              </a:ext>
            </a:extLst>
          </p:cNvPr>
          <p:cNvSpPr txBox="1"/>
          <p:nvPr/>
        </p:nvSpPr>
        <p:spPr>
          <a:xfrm>
            <a:off x="6421120" y="5648959"/>
            <a:ext cx="4348480" cy="338554"/>
          </a:xfrm>
          <a:prstGeom prst="rect">
            <a:avLst/>
          </a:prstGeom>
          <a:noFill/>
        </p:spPr>
        <p:txBody>
          <a:bodyPr wrap="square" rtlCol="0">
            <a:spAutoFit/>
          </a:bodyPr>
          <a:lstStyle/>
          <a:p>
            <a:r>
              <a:rPr kumimoji="1" lang="en-US" altLang="ja-JP" sz="1600" dirty="0">
                <a:latin typeface="+mn-ea"/>
              </a:rPr>
              <a:t>JNATIP </a:t>
            </a:r>
            <a:r>
              <a:rPr kumimoji="1" lang="ja-JP" altLang="en-US" sz="1600">
                <a:latin typeface="+mn-ea"/>
              </a:rPr>
              <a:t>政府意見交換会＠内閣府（</a:t>
            </a:r>
            <a:r>
              <a:rPr kumimoji="1" lang="en-US" altLang="ja-JP" sz="1600" dirty="0">
                <a:latin typeface="+mn-ea"/>
              </a:rPr>
              <a:t>2025.10.29</a:t>
            </a:r>
            <a:r>
              <a:rPr kumimoji="1" lang="ja-JP" altLang="en-US" sz="1600">
                <a:latin typeface="+mn-ea"/>
              </a:rPr>
              <a:t>）</a:t>
            </a:r>
          </a:p>
        </p:txBody>
      </p:sp>
    </p:spTree>
    <p:extLst>
      <p:ext uri="{BB962C8B-B14F-4D97-AF65-F5344CB8AC3E}">
        <p14:creationId xmlns:p14="http://schemas.microsoft.com/office/powerpoint/2010/main" val="1544108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E4E150-A8C3-ED15-9AB7-792C631D8380}"/>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F4F20FED-F11B-C85D-6F37-F69DE448DAD4}"/>
              </a:ext>
            </a:extLst>
          </p:cNvPr>
          <p:cNvPicPr>
            <a:picLocks noGrp="1" noChangeAspect="1"/>
          </p:cNvPicPr>
          <p:nvPr>
            <p:ph sz="quarter" idx="13"/>
          </p:nvPr>
        </p:nvPicPr>
        <p:blipFill>
          <a:blip r:embed="rId2"/>
          <a:stretch>
            <a:fillRect/>
          </a:stretch>
        </p:blipFill>
        <p:spPr>
          <a:xfrm>
            <a:off x="4993638" y="0"/>
            <a:ext cx="7198362" cy="6441440"/>
          </a:xfrm>
        </p:spPr>
      </p:pic>
      <p:pic>
        <p:nvPicPr>
          <p:cNvPr id="7" name="図 6">
            <a:extLst>
              <a:ext uri="{FF2B5EF4-FFF2-40B4-BE49-F238E27FC236}">
                <a16:creationId xmlns:a16="http://schemas.microsoft.com/office/drawing/2014/main" id="{EA7AFB44-5B1B-E876-FD23-76C79707515E}"/>
              </a:ext>
            </a:extLst>
          </p:cNvPr>
          <p:cNvPicPr>
            <a:picLocks noChangeAspect="1"/>
          </p:cNvPicPr>
          <p:nvPr/>
        </p:nvPicPr>
        <p:blipFill>
          <a:blip r:embed="rId3"/>
          <a:stretch>
            <a:fillRect/>
          </a:stretch>
        </p:blipFill>
        <p:spPr>
          <a:xfrm>
            <a:off x="0" y="0"/>
            <a:ext cx="5119571" cy="5332730"/>
          </a:xfrm>
          <a:prstGeom prst="rect">
            <a:avLst/>
          </a:prstGeom>
        </p:spPr>
      </p:pic>
    </p:spTree>
    <p:extLst>
      <p:ext uri="{BB962C8B-B14F-4D97-AF65-F5344CB8AC3E}">
        <p14:creationId xmlns:p14="http://schemas.microsoft.com/office/powerpoint/2010/main" val="430445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FA14A-1DAD-774F-99FA-4F559C334535}"/>
              </a:ext>
            </a:extLst>
          </p:cNvPr>
          <p:cNvSpPr>
            <a:spLocks noGrp="1"/>
          </p:cNvSpPr>
          <p:nvPr>
            <p:ph type="title"/>
          </p:nvPr>
        </p:nvSpPr>
        <p:spPr/>
        <p:txBody>
          <a:bodyPr>
            <a:normAutofit/>
          </a:bodyPr>
          <a:lstStyle/>
          <a:p>
            <a:r>
              <a:rPr kumimoji="1" lang="ja-JP" altLang="en-US" sz="4800"/>
              <a:t>タリタクムとは？</a:t>
            </a:r>
          </a:p>
        </p:txBody>
      </p:sp>
      <p:sp>
        <p:nvSpPr>
          <p:cNvPr id="3" name="コンテンツ プレースホルダー 2">
            <a:extLst>
              <a:ext uri="{FF2B5EF4-FFF2-40B4-BE49-F238E27FC236}">
                <a16:creationId xmlns:a16="http://schemas.microsoft.com/office/drawing/2014/main" id="{FF51FA0D-290F-7D4C-AA37-582C8DD2D5AA}"/>
              </a:ext>
            </a:extLst>
          </p:cNvPr>
          <p:cNvSpPr>
            <a:spLocks noGrp="1"/>
          </p:cNvSpPr>
          <p:nvPr>
            <p:ph sz="quarter" idx="13"/>
          </p:nvPr>
        </p:nvSpPr>
        <p:spPr>
          <a:xfrm>
            <a:off x="685800" y="2595104"/>
            <a:ext cx="10394707" cy="2779481"/>
          </a:xfrm>
        </p:spPr>
        <p:txBody>
          <a:bodyPr>
            <a:noAutofit/>
          </a:bodyPr>
          <a:lstStyle/>
          <a:p>
            <a:pPr marL="0" indent="0">
              <a:buNone/>
              <a:defRPr/>
            </a:pPr>
            <a:r>
              <a:rPr lang="ja-JP" altLang="en-US" sz="1800" b="0" i="0" u="none" strike="noStrike">
                <a:solidFill>
                  <a:schemeClr val="accent1"/>
                </a:solidFill>
                <a:effectLst/>
                <a:latin typeface="+mn-ea"/>
              </a:rPr>
              <a:t>「タリタクム・インターナショナル」</a:t>
            </a:r>
            <a:r>
              <a:rPr lang="ja-JP" altLang="en-US" sz="1800" b="0" i="0" u="none" strike="noStrike">
                <a:effectLst/>
                <a:latin typeface="+mn-ea"/>
              </a:rPr>
              <a:t>は、</a:t>
            </a:r>
            <a:r>
              <a:rPr lang="en-US" altLang="ja-JP" sz="1800" b="0" i="0" u="none" strike="noStrike" dirty="0">
                <a:effectLst/>
                <a:latin typeface="+mn-ea"/>
              </a:rPr>
              <a:t>2009</a:t>
            </a:r>
            <a:r>
              <a:rPr lang="ja-JP" altLang="en-US" sz="1800" b="0" i="0" u="none" strike="noStrike">
                <a:effectLst/>
                <a:latin typeface="+mn-ea"/>
              </a:rPr>
              <a:t>年にローマに拠点がある女子修道会国際総長連盟（</a:t>
            </a:r>
            <a:r>
              <a:rPr lang="en" altLang="ja-JP" sz="1800" b="0" i="0" u="none" strike="noStrike" dirty="0">
                <a:effectLst/>
                <a:latin typeface="+mn-ea"/>
              </a:rPr>
              <a:t>UISG</a:t>
            </a:r>
            <a:r>
              <a:rPr lang="ja-JP" altLang="en" sz="1800" b="0" i="0" u="none" strike="noStrike">
                <a:effectLst/>
                <a:latin typeface="+mn-ea"/>
              </a:rPr>
              <a:t>）</a:t>
            </a:r>
            <a:r>
              <a:rPr lang="ja-JP" altLang="en-US" sz="1800" b="0" i="0" u="none" strike="noStrike">
                <a:effectLst/>
                <a:latin typeface="+mn-ea"/>
              </a:rPr>
              <a:t>によって設立された、人身取引（人身売買）の根絶に取り組む修道会を中心とした国際的なネットワーク。</a:t>
            </a:r>
            <a:endParaRPr lang="en-US" altLang="ja-JP" sz="1800" b="0" i="0" u="none" strike="noStrike" dirty="0">
              <a:effectLst/>
              <a:latin typeface="+mn-ea"/>
            </a:endParaRPr>
          </a:p>
          <a:p>
            <a:pPr marL="0" indent="0">
              <a:buNone/>
              <a:defRPr/>
            </a:pPr>
            <a:r>
              <a:rPr lang="ja-JP" altLang="en-US" sz="1800">
                <a:solidFill>
                  <a:schemeClr val="accent1"/>
                </a:solidFill>
                <a:latin typeface="+mn-ea"/>
              </a:rPr>
              <a:t>「</a:t>
            </a:r>
            <a:r>
              <a:rPr lang="ja-JP" altLang="ja-JP" sz="1800">
                <a:solidFill>
                  <a:schemeClr val="accent1"/>
                </a:solidFill>
                <a:latin typeface="+mn-ea"/>
              </a:rPr>
              <a:t>タリタクム日本</a:t>
            </a:r>
            <a:r>
              <a:rPr lang="ja-JP" altLang="en-US" sz="1800">
                <a:solidFill>
                  <a:schemeClr val="accent1"/>
                </a:solidFill>
                <a:latin typeface="+mn-ea"/>
              </a:rPr>
              <a:t>」</a:t>
            </a:r>
            <a:r>
              <a:rPr lang="ja-JP" altLang="ja-JP" sz="1800">
                <a:latin typeface="+mn-ea"/>
              </a:rPr>
              <a:t>は、</a:t>
            </a:r>
            <a:r>
              <a:rPr lang="en-US" altLang="ja-JP" sz="1800" dirty="0">
                <a:latin typeface="+mn-ea"/>
              </a:rPr>
              <a:t>2017</a:t>
            </a:r>
            <a:r>
              <a:rPr lang="ja-JP" altLang="en-US" sz="1800">
                <a:latin typeface="+mn-ea"/>
              </a:rPr>
              <a:t>年に</a:t>
            </a:r>
            <a:r>
              <a:rPr lang="ja-JP" altLang="ja-JP" sz="1800">
                <a:latin typeface="+mn-ea"/>
              </a:rPr>
              <a:t>人身取引の根絶に取り組む</a:t>
            </a:r>
            <a:r>
              <a:rPr lang="ja-JP" altLang="en-US" sz="1800">
                <a:latin typeface="+mn-ea"/>
              </a:rPr>
              <a:t>日本の</a:t>
            </a:r>
            <a:r>
              <a:rPr lang="ja-JP" altLang="ja-JP" sz="1800">
                <a:latin typeface="+mn-ea"/>
              </a:rPr>
              <a:t>ネットワーク</a:t>
            </a:r>
            <a:r>
              <a:rPr lang="ja-JP" altLang="en-US" sz="1800">
                <a:latin typeface="+mn-ea"/>
              </a:rPr>
              <a:t>として、</a:t>
            </a:r>
            <a:r>
              <a:rPr lang="ja-JP" altLang="ja-JP" sz="1800">
                <a:latin typeface="+mn-ea"/>
              </a:rPr>
              <a:t> </a:t>
            </a:r>
            <a:r>
              <a:rPr lang="ja-JP" altLang="en-US" sz="1800">
                <a:latin typeface="+mn-ea"/>
              </a:rPr>
              <a:t>女子・男子修道会の協力のもとに、日本カトリック難民移住移動者委員会のプロジェクトとしてスタート。</a:t>
            </a:r>
            <a:endParaRPr lang="en-US" altLang="ja-JP" sz="1800" dirty="0">
              <a:latin typeface="+mn-ea"/>
            </a:endParaRPr>
          </a:p>
          <a:p>
            <a:pPr marL="0" indent="0">
              <a:buNone/>
            </a:pPr>
            <a:endParaRPr lang="en-US" altLang="ja-JP" sz="1800" dirty="0">
              <a:latin typeface="+mn-ea"/>
            </a:endParaRPr>
          </a:p>
          <a:p>
            <a:pPr marL="0" indent="0">
              <a:buNone/>
            </a:pPr>
            <a:r>
              <a:rPr lang="ja-JP" altLang="en-US" sz="1800" b="0" i="0" u="none" strike="noStrike">
                <a:solidFill>
                  <a:srgbClr val="1D1D1D"/>
                </a:solidFill>
                <a:effectLst/>
                <a:latin typeface="+mn-ea"/>
              </a:rPr>
              <a:t>＊</a:t>
            </a:r>
            <a:r>
              <a:rPr lang="ja-JP" altLang="en-US" sz="1600" b="0" i="0" u="none" strike="noStrike">
                <a:solidFill>
                  <a:srgbClr val="7030A0"/>
                </a:solidFill>
                <a:effectLst/>
                <a:latin typeface="+mn-ea"/>
              </a:rPr>
              <a:t>「タリタクム」の名称は、イエスが死んだと思われる</a:t>
            </a:r>
            <a:r>
              <a:rPr lang="en-US" altLang="ja-JP" sz="1600" b="0" i="0" u="none" strike="noStrike" dirty="0">
                <a:solidFill>
                  <a:srgbClr val="7030A0"/>
                </a:solidFill>
                <a:effectLst/>
                <a:latin typeface="+mn-ea"/>
              </a:rPr>
              <a:t>12</a:t>
            </a:r>
            <a:r>
              <a:rPr lang="ja-JP" altLang="en-US" sz="1600" b="0" i="0" u="none" strike="noStrike">
                <a:solidFill>
                  <a:srgbClr val="7030A0"/>
                </a:solidFill>
                <a:effectLst/>
                <a:latin typeface="+mn-ea"/>
              </a:rPr>
              <a:t>歳の少女に「タリタ・クム」（少女よ、私はあなたに言う。起きなさい）と仰せになった。（マルコ福音書</a:t>
            </a:r>
            <a:r>
              <a:rPr lang="en-US" altLang="ja-JP" sz="1600" b="0" i="0" u="none" strike="noStrike" dirty="0">
                <a:solidFill>
                  <a:srgbClr val="7030A0"/>
                </a:solidFill>
                <a:effectLst/>
                <a:latin typeface="+mn-ea"/>
              </a:rPr>
              <a:t>5</a:t>
            </a:r>
            <a:r>
              <a:rPr lang="ja-JP" altLang="en-US" sz="1600" b="0" i="0" u="none" strike="noStrike">
                <a:solidFill>
                  <a:srgbClr val="7030A0"/>
                </a:solidFill>
                <a:effectLst/>
                <a:latin typeface="+mn-ea"/>
              </a:rPr>
              <a:t>：</a:t>
            </a:r>
            <a:r>
              <a:rPr lang="en-US" altLang="ja-JP" sz="1600" b="0" i="0" u="none" strike="noStrike" dirty="0">
                <a:solidFill>
                  <a:srgbClr val="7030A0"/>
                </a:solidFill>
                <a:effectLst/>
                <a:latin typeface="+mn-ea"/>
              </a:rPr>
              <a:t>41</a:t>
            </a:r>
            <a:r>
              <a:rPr lang="ja-JP" altLang="en-US" sz="1600" b="0" i="0" u="none" strike="noStrike">
                <a:solidFill>
                  <a:srgbClr val="7030A0"/>
                </a:solidFill>
                <a:effectLst/>
                <a:latin typeface="+mn-ea"/>
              </a:rPr>
              <a:t>）「すると少女は直ちに起き上がって歩きだした」という聖書の箇所からきている。</a:t>
            </a:r>
            <a:endParaRPr kumimoji="1" lang="ja-JP" altLang="en-US" sz="1600">
              <a:solidFill>
                <a:srgbClr val="7030A0"/>
              </a:solidFill>
              <a:latin typeface="+mn-ea"/>
            </a:endParaRPr>
          </a:p>
        </p:txBody>
      </p:sp>
      <p:pic>
        <p:nvPicPr>
          <p:cNvPr id="5" name="図 4">
            <a:extLst>
              <a:ext uri="{FF2B5EF4-FFF2-40B4-BE49-F238E27FC236}">
                <a16:creationId xmlns:a16="http://schemas.microsoft.com/office/drawing/2014/main" id="{88A16FD0-BB8E-2F46-98E3-6D8FEBB88078}"/>
              </a:ext>
            </a:extLst>
          </p:cNvPr>
          <p:cNvPicPr>
            <a:picLocks noChangeAspect="1"/>
          </p:cNvPicPr>
          <p:nvPr/>
        </p:nvPicPr>
        <p:blipFill>
          <a:blip r:embed="rId2"/>
          <a:stretch>
            <a:fillRect/>
          </a:stretch>
        </p:blipFill>
        <p:spPr>
          <a:xfrm>
            <a:off x="7162800" y="5284073"/>
            <a:ext cx="4440854" cy="888127"/>
          </a:xfrm>
          <a:prstGeom prst="rect">
            <a:avLst/>
          </a:prstGeom>
        </p:spPr>
      </p:pic>
      <p:pic>
        <p:nvPicPr>
          <p:cNvPr id="6" name="図 5">
            <a:extLst>
              <a:ext uri="{FF2B5EF4-FFF2-40B4-BE49-F238E27FC236}">
                <a16:creationId xmlns:a16="http://schemas.microsoft.com/office/drawing/2014/main" id="{89990714-8FF5-BF44-9A4A-5AEC952195A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993" y="685800"/>
            <a:ext cx="3824748" cy="2001198"/>
          </a:xfrm>
          <a:prstGeom prst="rect">
            <a:avLst/>
          </a:prstGeom>
          <a:noFill/>
          <a:ln>
            <a:noFill/>
          </a:ln>
        </p:spPr>
      </p:pic>
    </p:spTree>
    <p:extLst>
      <p:ext uri="{BB962C8B-B14F-4D97-AF65-F5344CB8AC3E}">
        <p14:creationId xmlns:p14="http://schemas.microsoft.com/office/powerpoint/2010/main" val="2577018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186E93-8969-2E56-A0D5-000A4CE9F337}"/>
              </a:ext>
            </a:extLst>
          </p:cNvPr>
          <p:cNvSpPr>
            <a:spLocks noGrp="1"/>
          </p:cNvSpPr>
          <p:nvPr>
            <p:ph type="title"/>
          </p:nvPr>
        </p:nvSpPr>
        <p:spPr/>
        <p:txBody>
          <a:bodyPr>
            <a:normAutofit fontScale="90000"/>
          </a:bodyPr>
          <a:lstStyle/>
          <a:p>
            <a:pPr algn="ctr"/>
            <a:r>
              <a:rPr kumimoji="1" lang="ja-JP" altLang="en-US"/>
              <a:t>タリタクムアジア会議</a:t>
            </a:r>
            <a:br>
              <a:rPr kumimoji="1" lang="en-US" altLang="ja-JP" dirty="0"/>
            </a:br>
            <a:r>
              <a:rPr kumimoji="1" lang="ja-JP" altLang="en-US" sz="4900"/>
              <a:t>（</a:t>
            </a:r>
            <a:r>
              <a:rPr lang="en-US" altLang="ja-JP" sz="4900" dirty="0"/>
              <a:t>2025.8</a:t>
            </a:r>
            <a:r>
              <a:rPr lang="ja-JP" altLang="en-US" sz="4900"/>
              <a:t>月＠インドネシア・ジャカルタ）</a:t>
            </a:r>
            <a:endParaRPr kumimoji="1" lang="ja-JP" altLang="en-US" sz="4900"/>
          </a:p>
        </p:txBody>
      </p:sp>
      <p:sp>
        <p:nvSpPr>
          <p:cNvPr id="3" name="コンテンツ プレースホルダー 2">
            <a:extLst>
              <a:ext uri="{FF2B5EF4-FFF2-40B4-BE49-F238E27FC236}">
                <a16:creationId xmlns:a16="http://schemas.microsoft.com/office/drawing/2014/main" id="{8DD53EA3-9EB0-8152-DAD7-4F889D353EB2}"/>
              </a:ext>
            </a:extLst>
          </p:cNvPr>
          <p:cNvSpPr>
            <a:spLocks noGrp="1"/>
          </p:cNvSpPr>
          <p:nvPr>
            <p:ph sz="quarter" idx="13"/>
          </p:nvPr>
        </p:nvSpPr>
        <p:spPr>
          <a:xfrm>
            <a:off x="685800" y="1261783"/>
            <a:ext cx="10394707" cy="2812378"/>
          </a:xfrm>
        </p:spPr>
        <p:txBody>
          <a:bodyPr>
            <a:normAutofit/>
          </a:bodyPr>
          <a:lstStyle/>
          <a:p>
            <a:r>
              <a:rPr kumimoji="1" lang="ja-JP" altLang="en-US">
                <a:latin typeface="+mn-ea"/>
              </a:rPr>
              <a:t>アジア</a:t>
            </a:r>
            <a:r>
              <a:rPr lang="en-US" altLang="ja-JP" dirty="0">
                <a:latin typeface="+mn-ea"/>
              </a:rPr>
              <a:t>16</a:t>
            </a:r>
            <a:r>
              <a:rPr lang="ja-JP" altLang="en-US">
                <a:latin typeface="+mn-ea"/>
              </a:rPr>
              <a:t>カ国からタリタクムアジアのネットワークメンバー</a:t>
            </a:r>
            <a:r>
              <a:rPr lang="en-US" altLang="ja-JP" dirty="0">
                <a:latin typeface="+mn-ea"/>
              </a:rPr>
              <a:t>60</a:t>
            </a:r>
            <a:r>
              <a:rPr lang="ja-JP" altLang="en-US">
                <a:latin typeface="+mn-ea"/>
              </a:rPr>
              <a:t>名余りが参加</a:t>
            </a:r>
            <a:endParaRPr lang="en-US" altLang="ja-JP" dirty="0">
              <a:latin typeface="+mn-ea"/>
            </a:endParaRPr>
          </a:p>
          <a:p>
            <a:r>
              <a:rPr lang="ja-JP" altLang="en-US" sz="1800" kern="0">
                <a:effectLst/>
                <a:latin typeface="+mn-ea"/>
                <a:cs typeface="ＭＳ Ｐゴシック" panose="020B0600070205080204" pitchFamily="34" charset="-128"/>
              </a:rPr>
              <a:t>各国の</a:t>
            </a:r>
            <a:r>
              <a:rPr lang="ja-JP" altLang="ja-JP" sz="1800" kern="0">
                <a:effectLst/>
                <a:latin typeface="+mn-ea"/>
                <a:cs typeface="ＭＳ Ｐゴシック" panose="020B0600070205080204" pitchFamily="34" charset="-128"/>
              </a:rPr>
              <a:t>タリタクムの取り組み</a:t>
            </a:r>
            <a:r>
              <a:rPr lang="ja-JP" altLang="en-US" sz="1800" kern="0">
                <a:effectLst/>
                <a:latin typeface="+mn-ea"/>
                <a:cs typeface="ＭＳ Ｐゴシック" panose="020B0600070205080204" pitchFamily="34" charset="-128"/>
              </a:rPr>
              <a:t>で共通するのは</a:t>
            </a:r>
            <a:r>
              <a:rPr lang="ja-JP" altLang="ja-JP" sz="1800" kern="0">
                <a:effectLst/>
                <a:latin typeface="+mn-ea"/>
                <a:cs typeface="ＭＳ Ｐゴシック" panose="020B0600070205080204" pitchFamily="34" charset="-128"/>
              </a:rPr>
              <a:t>、啓発</a:t>
            </a:r>
            <a:r>
              <a:rPr lang="ja-JP" altLang="en-US" sz="1800" kern="0">
                <a:effectLst/>
                <a:latin typeface="+mn-ea"/>
                <a:cs typeface="ＭＳ Ｐゴシック" panose="020B0600070205080204" pitchFamily="34" charset="-128"/>
              </a:rPr>
              <a:t>、</a:t>
            </a:r>
            <a:r>
              <a:rPr lang="ja-JP" altLang="ja-JP" sz="1800" kern="0">
                <a:effectLst/>
                <a:latin typeface="+mn-ea"/>
                <a:cs typeface="ＭＳ Ｐゴシック" panose="020B0600070205080204" pitchFamily="34" charset="-128"/>
              </a:rPr>
              <a:t>被害者支援</a:t>
            </a:r>
            <a:r>
              <a:rPr lang="ja-JP" altLang="en-US" sz="1800" kern="0">
                <a:effectLst/>
                <a:latin typeface="+mn-ea"/>
                <a:cs typeface="ＭＳ Ｐゴシック" panose="020B0600070205080204" pitchFamily="34" charset="-128"/>
              </a:rPr>
              <a:t>、</a:t>
            </a:r>
            <a:r>
              <a:rPr lang="ja-JP" altLang="ja-JP" sz="1800" kern="0">
                <a:effectLst/>
                <a:latin typeface="+mn-ea"/>
                <a:cs typeface="ＭＳ Ｐゴシック" panose="020B0600070205080204" pitchFamily="34" charset="-128"/>
              </a:rPr>
              <a:t>アドボカシー</a:t>
            </a:r>
            <a:r>
              <a:rPr lang="ja-JP" altLang="en-US" sz="1800" kern="0">
                <a:latin typeface="+mn-ea"/>
                <a:cs typeface="ＭＳ Ｐゴシック" panose="020B0600070205080204" pitchFamily="34" charset="-128"/>
              </a:rPr>
              <a:t>、</a:t>
            </a:r>
            <a:r>
              <a:rPr lang="ja-JP" altLang="ja-JP" sz="1800" kern="0">
                <a:effectLst/>
                <a:latin typeface="+mn-ea"/>
                <a:cs typeface="ＭＳ Ｐゴシック" panose="020B0600070205080204" pitchFamily="34" charset="-128"/>
              </a:rPr>
              <a:t>ネットワーク</a:t>
            </a:r>
            <a:r>
              <a:rPr lang="ja-JP" altLang="en-US" sz="1800" kern="0">
                <a:effectLst/>
                <a:latin typeface="+mn-ea"/>
                <a:cs typeface="ＭＳ Ｐゴシック" panose="020B0600070205080204" pitchFamily="34" charset="-128"/>
              </a:rPr>
              <a:t>活動</a:t>
            </a:r>
            <a:r>
              <a:rPr lang="ja-JP" altLang="en-US" sz="1800" kern="0">
                <a:latin typeface="+mn-ea"/>
                <a:cs typeface="ＭＳ Ｐゴシック" panose="020B0600070205080204" pitchFamily="34" charset="-128"/>
              </a:rPr>
              <a:t>。</a:t>
            </a:r>
            <a:endParaRPr lang="en-US" altLang="ja-JP" sz="1800" kern="0" dirty="0">
              <a:effectLst/>
              <a:latin typeface="+mn-ea"/>
              <a:cs typeface="ＭＳ Ｐゴシック" panose="020B0600070205080204" pitchFamily="34" charset="-128"/>
            </a:endParaRPr>
          </a:p>
          <a:p>
            <a:endParaRPr kumimoji="1" lang="ja-JP" altLang="en-US"/>
          </a:p>
        </p:txBody>
      </p:sp>
      <p:pic>
        <p:nvPicPr>
          <p:cNvPr id="4" name="図 3" descr="道路を走る群衆&#10;&#10;AI 生成コンテンツは誤りを含む可能性があります。">
            <a:extLst>
              <a:ext uri="{FF2B5EF4-FFF2-40B4-BE49-F238E27FC236}">
                <a16:creationId xmlns:a16="http://schemas.microsoft.com/office/drawing/2014/main" id="{612A1968-205D-1B65-98E0-AA3C4EEDE779}"/>
              </a:ext>
            </a:extLst>
          </p:cNvPr>
          <p:cNvPicPr>
            <a:picLocks noChangeAspect="1"/>
          </p:cNvPicPr>
          <p:nvPr/>
        </p:nvPicPr>
        <p:blipFill>
          <a:blip r:embed="rId2"/>
          <a:stretch>
            <a:fillRect/>
          </a:stretch>
        </p:blipFill>
        <p:spPr>
          <a:xfrm>
            <a:off x="335280" y="3012441"/>
            <a:ext cx="11170920" cy="2842522"/>
          </a:xfrm>
          <a:prstGeom prst="rect">
            <a:avLst/>
          </a:prstGeom>
        </p:spPr>
      </p:pic>
    </p:spTree>
    <p:extLst>
      <p:ext uri="{BB962C8B-B14F-4D97-AF65-F5344CB8AC3E}">
        <p14:creationId xmlns:p14="http://schemas.microsoft.com/office/powerpoint/2010/main" val="3575091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7AF4F7-3537-F09E-FA84-003C2E12FAFC}"/>
              </a:ext>
            </a:extLst>
          </p:cNvPr>
          <p:cNvSpPr>
            <a:spLocks noGrp="1"/>
          </p:cNvSpPr>
          <p:nvPr>
            <p:ph type="title"/>
          </p:nvPr>
        </p:nvSpPr>
        <p:spPr/>
        <p:txBody>
          <a:bodyPr>
            <a:normAutofit fontScale="90000"/>
          </a:bodyPr>
          <a:lstStyle/>
          <a:p>
            <a:pPr algn="ctr"/>
            <a:r>
              <a:rPr lang="ja-JP" altLang="en-US" sz="5300" b="1" kern="0">
                <a:effectLst/>
                <a:latin typeface="+mj-ea"/>
                <a:cs typeface="ＭＳ Ｐゴシック" panose="020B0600070205080204" pitchFamily="34" charset="-128"/>
              </a:rPr>
              <a:t>タリタクムアジア会議　テーマ</a:t>
            </a:r>
            <a:br>
              <a:rPr lang="en-US" altLang="ja-JP" sz="3600" b="1" kern="0" dirty="0">
                <a:effectLst/>
                <a:latin typeface="+mj-ea"/>
                <a:cs typeface="ＭＳ Ｐゴシック" panose="020B0600070205080204" pitchFamily="34" charset="-128"/>
              </a:rPr>
            </a:br>
            <a:r>
              <a:rPr lang="en-US" altLang="ja-JP" sz="3600" b="1" kern="0" dirty="0">
                <a:effectLst/>
                <a:latin typeface="+mj-ea"/>
                <a:cs typeface="ＭＳ Ｐゴシック" panose="020B0600070205080204" pitchFamily="34" charset="-128"/>
              </a:rPr>
              <a:t>“Compassion in Action End Human Trafficking</a:t>
            </a:r>
            <a:r>
              <a:rPr lang="ja-JP" altLang="ja-JP" sz="3600" b="1" kern="0">
                <a:effectLst/>
                <a:latin typeface="+mj-ea"/>
                <a:cs typeface="ＭＳ Ｐゴシック" panose="020B0600070205080204" pitchFamily="34" charset="-128"/>
              </a:rPr>
              <a:t>“</a:t>
            </a:r>
            <a:r>
              <a:rPr lang="ja-JP" altLang="ja-JP" sz="3600" b="1">
                <a:effectLst/>
                <a:latin typeface="+mj-ea"/>
              </a:rPr>
              <a:t> </a:t>
            </a:r>
            <a:endParaRPr kumimoji="1" lang="ja-JP" altLang="en-US" sz="3600" b="1">
              <a:latin typeface="+mj-ea"/>
            </a:endParaRPr>
          </a:p>
        </p:txBody>
      </p:sp>
      <p:sp>
        <p:nvSpPr>
          <p:cNvPr id="3" name="コンテンツ プレースホルダー 2">
            <a:extLst>
              <a:ext uri="{FF2B5EF4-FFF2-40B4-BE49-F238E27FC236}">
                <a16:creationId xmlns:a16="http://schemas.microsoft.com/office/drawing/2014/main" id="{C9A043F0-657A-ED22-29CD-BFED48FA66BA}"/>
              </a:ext>
            </a:extLst>
          </p:cNvPr>
          <p:cNvSpPr>
            <a:spLocks noGrp="1"/>
          </p:cNvSpPr>
          <p:nvPr>
            <p:ph sz="quarter" idx="13"/>
          </p:nvPr>
        </p:nvSpPr>
        <p:spPr>
          <a:xfrm>
            <a:off x="685801" y="2083716"/>
            <a:ext cx="10394707" cy="3311189"/>
          </a:xfrm>
        </p:spPr>
        <p:txBody>
          <a:bodyPr>
            <a:normAutofit fontScale="92500" lnSpcReduction="10000"/>
          </a:bodyPr>
          <a:lstStyle/>
          <a:p>
            <a:pPr indent="0" algn="l">
              <a:buNone/>
            </a:pPr>
            <a:r>
              <a:rPr lang="ja-JP" altLang="ja-JP" sz="1800" kern="0">
                <a:effectLst/>
                <a:latin typeface="+mn-ea"/>
                <a:cs typeface="ＭＳ Ｐゴシック" panose="020B0600070205080204" pitchFamily="34" charset="-128"/>
              </a:rPr>
              <a:t>アジアは移住の目的地であるだけでなく、中東などへの移住の中継地でもあることから、労働搾取、性的搾取、児童婚や子どもの搾取、特殊詐欺による搾取など、多様な形で深刻な人身取引が行われてい</a:t>
            </a:r>
            <a:r>
              <a:rPr lang="ja-JP" altLang="en-US" sz="1800" kern="0">
                <a:effectLst/>
                <a:latin typeface="+mn-ea"/>
                <a:cs typeface="ＭＳ Ｐゴシック" panose="020B0600070205080204" pitchFamily="34" charset="-128"/>
              </a:rPr>
              <a:t>る</a:t>
            </a:r>
            <a:r>
              <a:rPr lang="ja-JP" altLang="ja-JP" sz="1800" kern="0">
                <a:effectLst/>
                <a:latin typeface="+mn-ea"/>
                <a:cs typeface="ＭＳ Ｐゴシック" panose="020B0600070205080204" pitchFamily="34" charset="-128"/>
              </a:rPr>
              <a:t>。背景には安全でない移住、貧困や格差、紛争、気候変動があり、さらに近年はインターネットを介した搾取</a:t>
            </a:r>
            <a:r>
              <a:rPr lang="ja-JP" altLang="en-US" sz="1800" kern="0">
                <a:effectLst/>
                <a:latin typeface="+mn-ea"/>
                <a:cs typeface="ＭＳ Ｐゴシック" panose="020B0600070205080204" pitchFamily="34" charset="-128"/>
              </a:rPr>
              <a:t>が</a:t>
            </a:r>
            <a:r>
              <a:rPr lang="ja-JP" altLang="ja-JP" sz="1800" kern="0">
                <a:effectLst/>
                <a:latin typeface="+mn-ea"/>
                <a:cs typeface="ＭＳ Ｐゴシック" panose="020B0600070205080204" pitchFamily="34" charset="-128"/>
              </a:rPr>
              <a:t>増えて</a:t>
            </a:r>
            <a:r>
              <a:rPr lang="ja-JP" altLang="en-US" sz="1800" kern="0">
                <a:effectLst/>
                <a:latin typeface="+mn-ea"/>
                <a:cs typeface="ＭＳ Ｐゴシック" panose="020B0600070205080204" pitchFamily="34" charset="-128"/>
              </a:rPr>
              <a:t>いるという認識を共有</a:t>
            </a:r>
            <a:r>
              <a:rPr lang="ja-JP" altLang="ja-JP" sz="1800" kern="0">
                <a:effectLst/>
                <a:latin typeface="+mn-ea"/>
                <a:cs typeface="ＭＳ Ｐゴシック" panose="020B0600070205080204" pitchFamily="34" charset="-128"/>
              </a:rPr>
              <a:t>。</a:t>
            </a:r>
            <a:endParaRPr lang="ja-JP" altLang="ja-JP" sz="1800" kern="100">
              <a:effectLst/>
              <a:latin typeface="+mn-ea"/>
              <a:cs typeface="Times New Roman" panose="02020603050405020304" pitchFamily="18" charset="0"/>
            </a:endParaRPr>
          </a:p>
          <a:p>
            <a:pPr marL="0" indent="0">
              <a:buNone/>
            </a:pPr>
            <a:r>
              <a:rPr lang="en-US" altLang="ja-JP" sz="1800" kern="100" dirty="0">
                <a:solidFill>
                  <a:srgbClr val="7030A0"/>
                </a:solidFill>
                <a:effectLst/>
                <a:latin typeface="+mn-ea"/>
                <a:cs typeface="Times New Roman" panose="02020603050405020304" pitchFamily="18" charset="0"/>
              </a:rPr>
              <a:t>2025</a:t>
            </a:r>
            <a:r>
              <a:rPr lang="ja-JP" altLang="ja-JP" sz="1800" kern="100">
                <a:solidFill>
                  <a:srgbClr val="7030A0"/>
                </a:solidFill>
                <a:effectLst/>
                <a:latin typeface="+mn-ea"/>
                <a:cs typeface="Times New Roman" panose="02020603050405020304" pitchFamily="18" charset="0"/>
              </a:rPr>
              <a:t>年から</a:t>
            </a:r>
            <a:r>
              <a:rPr lang="en-US" altLang="ja-JP" sz="1800" kern="100" dirty="0">
                <a:solidFill>
                  <a:srgbClr val="7030A0"/>
                </a:solidFill>
                <a:effectLst/>
                <a:latin typeface="+mn-ea"/>
                <a:cs typeface="Times New Roman" panose="02020603050405020304" pitchFamily="18" charset="0"/>
              </a:rPr>
              <a:t>2030</a:t>
            </a:r>
            <a:r>
              <a:rPr lang="ja-JP" altLang="ja-JP" sz="1800" kern="100">
                <a:solidFill>
                  <a:srgbClr val="7030A0"/>
                </a:solidFill>
                <a:effectLst/>
                <a:latin typeface="+mn-ea"/>
                <a:cs typeface="Times New Roman" panose="02020603050405020304" pitchFamily="18" charset="0"/>
              </a:rPr>
              <a:t>年の</a:t>
            </a:r>
            <a:r>
              <a:rPr lang="en-US" altLang="ja-JP" sz="1800" kern="100" dirty="0">
                <a:solidFill>
                  <a:srgbClr val="7030A0"/>
                </a:solidFill>
                <a:effectLst/>
                <a:latin typeface="+mn-ea"/>
                <a:cs typeface="Times New Roman" panose="02020603050405020304" pitchFamily="18" charset="0"/>
              </a:rPr>
              <a:t>5</a:t>
            </a:r>
            <a:r>
              <a:rPr lang="ja-JP" altLang="ja-JP" sz="1800" kern="100">
                <a:solidFill>
                  <a:srgbClr val="7030A0"/>
                </a:solidFill>
                <a:effectLst/>
                <a:latin typeface="+mn-ea"/>
                <a:cs typeface="Times New Roman" panose="02020603050405020304" pitchFamily="18" charset="0"/>
              </a:rPr>
              <a:t>年間の取り組みのなかで、</a:t>
            </a:r>
            <a:r>
              <a:rPr lang="en-US" altLang="ja-JP" sz="1800" kern="100" dirty="0">
                <a:solidFill>
                  <a:srgbClr val="7030A0"/>
                </a:solidFill>
                <a:effectLst/>
                <a:latin typeface="+mn-ea"/>
                <a:cs typeface="Times New Roman" panose="02020603050405020304" pitchFamily="18" charset="0"/>
              </a:rPr>
              <a:t>3</a:t>
            </a:r>
            <a:r>
              <a:rPr lang="ja-JP" altLang="ja-JP" sz="1800" kern="100">
                <a:solidFill>
                  <a:srgbClr val="7030A0"/>
                </a:solidFill>
                <a:effectLst/>
                <a:latin typeface="+mn-ea"/>
                <a:cs typeface="Times New Roman" panose="02020603050405020304" pitchFamily="18" charset="0"/>
              </a:rPr>
              <a:t>つを優先課題として提起</a:t>
            </a:r>
            <a:endParaRPr lang="en-US" altLang="ja-JP" sz="1800" kern="100" dirty="0">
              <a:solidFill>
                <a:srgbClr val="7030A0"/>
              </a:solidFill>
              <a:effectLst/>
              <a:latin typeface="+mn-ea"/>
              <a:cs typeface="Times New Roman" panose="02020603050405020304" pitchFamily="18" charset="0"/>
            </a:endParaRPr>
          </a:p>
          <a:p>
            <a:pPr marL="0" indent="0">
              <a:buNone/>
            </a:pPr>
            <a:r>
              <a:rPr lang="en-US" altLang="ja-JP" sz="1800" kern="100" dirty="0">
                <a:effectLst/>
                <a:latin typeface="+mn-ea"/>
                <a:cs typeface="Times New Roman" panose="02020603050405020304" pitchFamily="18" charset="0"/>
              </a:rPr>
              <a:t>1</a:t>
            </a:r>
            <a:r>
              <a:rPr lang="ja-JP" altLang="ja-JP" sz="1800" kern="100">
                <a:effectLst/>
                <a:latin typeface="+mn-ea"/>
                <a:cs typeface="Times New Roman" panose="02020603050405020304" pitchFamily="18" charset="0"/>
              </a:rPr>
              <a:t>、新たな脆弱性に立ち向かうシステムの変革のため人身取引の根本原因への</a:t>
            </a:r>
            <a:endParaRPr lang="en-US" altLang="ja-JP" sz="1800" kern="100" dirty="0">
              <a:effectLst/>
              <a:latin typeface="+mn-ea"/>
              <a:cs typeface="Times New Roman" panose="02020603050405020304" pitchFamily="18" charset="0"/>
            </a:endParaRPr>
          </a:p>
          <a:p>
            <a:pPr marL="0" indent="0">
              <a:buNone/>
            </a:pPr>
            <a:r>
              <a:rPr lang="ja-JP" altLang="ja-JP" sz="1800" kern="100">
                <a:effectLst/>
                <a:latin typeface="+mn-ea"/>
                <a:cs typeface="Times New Roman" panose="02020603050405020304" pitchFamily="18" charset="0"/>
              </a:rPr>
              <a:t>取り組み　</a:t>
            </a:r>
            <a:endParaRPr lang="en-US" altLang="ja-JP" sz="1800" kern="100" dirty="0">
              <a:effectLst/>
              <a:latin typeface="+mn-ea"/>
              <a:cs typeface="Times New Roman" panose="02020603050405020304" pitchFamily="18" charset="0"/>
            </a:endParaRPr>
          </a:p>
          <a:p>
            <a:pPr marL="0" indent="0">
              <a:buNone/>
            </a:pPr>
            <a:r>
              <a:rPr lang="en-US" altLang="ja-JP" sz="1800" kern="100" dirty="0">
                <a:effectLst/>
                <a:latin typeface="+mn-ea"/>
                <a:cs typeface="Times New Roman" panose="02020603050405020304" pitchFamily="18" charset="0"/>
              </a:rPr>
              <a:t>2</a:t>
            </a:r>
            <a:r>
              <a:rPr lang="ja-JP" altLang="ja-JP" sz="1800" kern="100">
                <a:effectLst/>
                <a:latin typeface="+mn-ea"/>
                <a:cs typeface="Times New Roman" panose="02020603050405020304" pitchFamily="18" charset="0"/>
              </a:rPr>
              <a:t>、サバイバー中心のアプローチ</a:t>
            </a:r>
            <a:endParaRPr lang="en-US" altLang="ja-JP" sz="1800" kern="100" dirty="0">
              <a:effectLst/>
              <a:latin typeface="+mn-ea"/>
              <a:cs typeface="Times New Roman" panose="02020603050405020304" pitchFamily="18" charset="0"/>
            </a:endParaRPr>
          </a:p>
          <a:p>
            <a:pPr marL="0" indent="0">
              <a:buNone/>
            </a:pPr>
            <a:r>
              <a:rPr lang="en-US" altLang="ja-JP" sz="1800" kern="100" dirty="0">
                <a:effectLst/>
                <a:latin typeface="+mn-ea"/>
                <a:cs typeface="Times New Roman" panose="02020603050405020304" pitchFamily="18" charset="0"/>
              </a:rPr>
              <a:t>3</a:t>
            </a:r>
            <a:r>
              <a:rPr lang="ja-JP" altLang="ja-JP" sz="1800" kern="100">
                <a:effectLst/>
                <a:latin typeface="+mn-ea"/>
                <a:cs typeface="Times New Roman" panose="02020603050405020304" pitchFamily="18" charset="0"/>
              </a:rPr>
              <a:t>、協力とパートナーシップを拡大</a:t>
            </a:r>
          </a:p>
          <a:p>
            <a:endParaRPr kumimoji="1" lang="ja-JP" altLang="en-US"/>
          </a:p>
        </p:txBody>
      </p:sp>
      <p:pic>
        <p:nvPicPr>
          <p:cNvPr id="5" name="図 4" descr="レストランのブースに座っている人たち&#10;&#10;AI 生成コンテンツは誤りを含む可能性があります。">
            <a:extLst>
              <a:ext uri="{FF2B5EF4-FFF2-40B4-BE49-F238E27FC236}">
                <a16:creationId xmlns:a16="http://schemas.microsoft.com/office/drawing/2014/main" id="{5C8930C1-BD82-C1C1-834D-89156D801DB4}"/>
              </a:ext>
            </a:extLst>
          </p:cNvPr>
          <p:cNvPicPr>
            <a:picLocks noChangeAspect="1"/>
          </p:cNvPicPr>
          <p:nvPr/>
        </p:nvPicPr>
        <p:blipFill>
          <a:blip r:embed="rId2"/>
          <a:stretch>
            <a:fillRect/>
          </a:stretch>
        </p:blipFill>
        <p:spPr>
          <a:xfrm flipH="1">
            <a:off x="7978637" y="2804629"/>
            <a:ext cx="3258322" cy="2683827"/>
          </a:xfrm>
          <a:prstGeom prst="rect">
            <a:avLst/>
          </a:prstGeom>
        </p:spPr>
      </p:pic>
    </p:spTree>
    <p:extLst>
      <p:ext uri="{BB962C8B-B14F-4D97-AF65-F5344CB8AC3E}">
        <p14:creationId xmlns:p14="http://schemas.microsoft.com/office/powerpoint/2010/main" val="3598319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1252D0-19EC-1944-9D69-2EC14F321A5E}"/>
              </a:ext>
            </a:extLst>
          </p:cNvPr>
          <p:cNvSpPr>
            <a:spLocks noGrp="1"/>
          </p:cNvSpPr>
          <p:nvPr>
            <p:ph type="title"/>
          </p:nvPr>
        </p:nvSpPr>
        <p:spPr/>
        <p:txBody>
          <a:bodyPr>
            <a:normAutofit/>
          </a:bodyPr>
          <a:lstStyle/>
          <a:p>
            <a:pPr algn="ctr"/>
            <a:r>
              <a:rPr kumimoji="1" lang="ja-JP" altLang="en-US" sz="4800"/>
              <a:t>タリタクム日本の活動</a:t>
            </a:r>
          </a:p>
        </p:txBody>
      </p:sp>
      <p:sp>
        <p:nvSpPr>
          <p:cNvPr id="3" name="コンテンツ プレースホルダー 2">
            <a:extLst>
              <a:ext uri="{FF2B5EF4-FFF2-40B4-BE49-F238E27FC236}">
                <a16:creationId xmlns:a16="http://schemas.microsoft.com/office/drawing/2014/main" id="{B29198F0-0E3D-0641-89AC-594F085D31E0}"/>
              </a:ext>
            </a:extLst>
          </p:cNvPr>
          <p:cNvSpPr>
            <a:spLocks noGrp="1"/>
          </p:cNvSpPr>
          <p:nvPr>
            <p:ph sz="quarter" idx="13"/>
          </p:nvPr>
        </p:nvSpPr>
        <p:spPr>
          <a:xfrm>
            <a:off x="685801" y="1781401"/>
            <a:ext cx="10394707" cy="3311189"/>
          </a:xfrm>
        </p:spPr>
        <p:txBody>
          <a:bodyPr>
            <a:normAutofit fontScale="77500" lnSpcReduction="20000"/>
          </a:bodyPr>
          <a:lstStyle/>
          <a:p>
            <a:pPr marL="0" indent="0">
              <a:buFont typeface="Wingdings" pitchFamily="2" charset="2"/>
              <a:buNone/>
              <a:defRPr/>
            </a:pPr>
            <a:r>
              <a:rPr lang="ja-JP" altLang="en-US" sz="2800">
                <a:solidFill>
                  <a:srgbClr val="7030A0"/>
                </a:solidFill>
              </a:rPr>
              <a:t>（１）情報発信・啓発</a:t>
            </a:r>
            <a:endParaRPr lang="en-US" altLang="ja-JP" sz="2800" dirty="0">
              <a:solidFill>
                <a:srgbClr val="7030A0"/>
              </a:solidFill>
            </a:endParaRPr>
          </a:p>
          <a:p>
            <a:pPr marL="0" indent="0">
              <a:buFont typeface="Wingdings" pitchFamily="2" charset="2"/>
              <a:buNone/>
              <a:defRPr/>
            </a:pPr>
            <a:r>
              <a:rPr lang="ja-JP" altLang="en-US">
                <a:solidFill>
                  <a:srgbClr val="00B050"/>
                </a:solidFill>
              </a:rPr>
              <a:t>　</a:t>
            </a:r>
            <a:r>
              <a:rPr lang="ja-JP" altLang="en-US"/>
              <a:t>　・啓発セミナーの開催　　・人身取引反対の国際デーなどでのアクションの呼びかけ</a:t>
            </a:r>
            <a:endParaRPr lang="en-US" altLang="ja-JP" dirty="0"/>
          </a:p>
          <a:p>
            <a:pPr marL="0" indent="0">
              <a:buFont typeface="Wingdings" pitchFamily="2" charset="2"/>
              <a:buNone/>
              <a:defRPr/>
            </a:pPr>
            <a:r>
              <a:rPr lang="ja-JP" altLang="en-US"/>
              <a:t>　　・ニュースレターの発行</a:t>
            </a:r>
            <a:endParaRPr lang="en-US" altLang="ja-JP" dirty="0"/>
          </a:p>
          <a:p>
            <a:pPr marL="0" indent="0">
              <a:buFont typeface="Wingdings" pitchFamily="2" charset="2"/>
              <a:buNone/>
              <a:defRPr/>
            </a:pPr>
            <a:r>
              <a:rPr lang="ja-JP" altLang="en-US" sz="2800">
                <a:solidFill>
                  <a:srgbClr val="7030A0"/>
                </a:solidFill>
              </a:rPr>
              <a:t>（２）人身取引被害者支援</a:t>
            </a:r>
            <a:endParaRPr lang="en-US" altLang="ja-JP" sz="2800" dirty="0">
              <a:solidFill>
                <a:srgbClr val="7030A0"/>
              </a:solidFill>
            </a:endParaRPr>
          </a:p>
          <a:p>
            <a:pPr marL="0" indent="0">
              <a:buFont typeface="Wingdings" pitchFamily="2" charset="2"/>
              <a:buNone/>
              <a:defRPr/>
            </a:pPr>
            <a:r>
              <a:rPr lang="ja-JP" altLang="en-US"/>
              <a:t>　　・被害者の保護のための緊急シェルターの運営</a:t>
            </a:r>
            <a:endParaRPr lang="en-US" altLang="ja-JP" dirty="0"/>
          </a:p>
          <a:p>
            <a:pPr marL="0" indent="0">
              <a:buFont typeface="Wingdings" pitchFamily="2" charset="2"/>
              <a:buNone/>
              <a:defRPr/>
            </a:pPr>
            <a:r>
              <a:rPr lang="ja-JP" altLang="en-US"/>
              <a:t>　　・緊急一時保護や支援金による被害者支援の実施</a:t>
            </a:r>
            <a:endParaRPr lang="en-US" altLang="ja-JP" dirty="0"/>
          </a:p>
          <a:p>
            <a:pPr marL="0" indent="0">
              <a:buFont typeface="Wingdings" pitchFamily="2" charset="2"/>
              <a:buNone/>
              <a:defRPr/>
            </a:pPr>
            <a:r>
              <a:rPr lang="ja-JP" altLang="en-US" sz="3100">
                <a:solidFill>
                  <a:srgbClr val="7030A0"/>
                </a:solidFill>
              </a:rPr>
              <a:t>（３）人身取引のための国内・国際ネットワーク</a:t>
            </a:r>
            <a:endParaRPr lang="en-US" altLang="ja-JP" sz="3100" dirty="0">
              <a:solidFill>
                <a:srgbClr val="7030A0"/>
              </a:solidFill>
            </a:endParaRPr>
          </a:p>
          <a:p>
            <a:pPr marL="0" indent="0">
              <a:buFont typeface="Wingdings" pitchFamily="2" charset="2"/>
              <a:buNone/>
              <a:defRPr/>
            </a:pPr>
            <a:r>
              <a:rPr lang="ja-JP" altLang="en-US" sz="2400">
                <a:solidFill>
                  <a:schemeClr val="bg2">
                    <a:lumMod val="75000"/>
                  </a:schemeClr>
                </a:solidFill>
              </a:rPr>
              <a:t>　　</a:t>
            </a:r>
            <a:r>
              <a:rPr lang="ja-JP" altLang="en-US" sz="2100"/>
              <a:t>・タリタクムインターナショナル、タリタクムアジアのプログラムに参加</a:t>
            </a:r>
            <a:endParaRPr kumimoji="1" lang="ja-JP" altLang="en-US"/>
          </a:p>
        </p:txBody>
      </p:sp>
      <p:pic>
        <p:nvPicPr>
          <p:cNvPr id="5" name="図 4">
            <a:extLst>
              <a:ext uri="{FF2B5EF4-FFF2-40B4-BE49-F238E27FC236}">
                <a16:creationId xmlns:a16="http://schemas.microsoft.com/office/drawing/2014/main" id="{B9C7A41F-4726-7267-DA03-62CAAFDE9356}"/>
              </a:ext>
            </a:extLst>
          </p:cNvPr>
          <p:cNvPicPr>
            <a:picLocks noChangeAspect="1"/>
          </p:cNvPicPr>
          <p:nvPr/>
        </p:nvPicPr>
        <p:blipFill>
          <a:blip r:embed="rId2"/>
          <a:stretch>
            <a:fillRect/>
          </a:stretch>
        </p:blipFill>
        <p:spPr>
          <a:xfrm>
            <a:off x="8744796" y="2605556"/>
            <a:ext cx="2614084" cy="2880844"/>
          </a:xfrm>
          <a:prstGeom prst="rect">
            <a:avLst/>
          </a:prstGeom>
        </p:spPr>
      </p:pic>
    </p:spTree>
    <p:extLst>
      <p:ext uri="{BB962C8B-B14F-4D97-AF65-F5344CB8AC3E}">
        <p14:creationId xmlns:p14="http://schemas.microsoft.com/office/powerpoint/2010/main" val="158931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F3A1FF-72C3-154D-9E5F-42259E976EC4}"/>
              </a:ext>
            </a:extLst>
          </p:cNvPr>
          <p:cNvSpPr>
            <a:spLocks noGrp="1"/>
          </p:cNvSpPr>
          <p:nvPr>
            <p:ph type="title"/>
          </p:nvPr>
        </p:nvSpPr>
        <p:spPr/>
        <p:txBody>
          <a:bodyPr>
            <a:normAutofit/>
          </a:bodyPr>
          <a:lstStyle/>
          <a:p>
            <a:pPr algn="ctr"/>
            <a:r>
              <a:rPr kumimoji="1" lang="ja-JP" altLang="en-US" sz="4800"/>
              <a:t>人身取引問題啓発セミナー</a:t>
            </a:r>
          </a:p>
        </p:txBody>
      </p:sp>
      <p:pic>
        <p:nvPicPr>
          <p:cNvPr id="4" name="図 3">
            <a:extLst>
              <a:ext uri="{FF2B5EF4-FFF2-40B4-BE49-F238E27FC236}">
                <a16:creationId xmlns:a16="http://schemas.microsoft.com/office/drawing/2014/main" id="{7BDA579C-815D-A5CF-DD12-B994AA09442A}"/>
              </a:ext>
            </a:extLst>
          </p:cNvPr>
          <p:cNvPicPr>
            <a:picLocks noChangeAspect="1"/>
          </p:cNvPicPr>
          <p:nvPr/>
        </p:nvPicPr>
        <p:blipFill>
          <a:blip r:embed="rId2"/>
          <a:stretch>
            <a:fillRect/>
          </a:stretch>
        </p:blipFill>
        <p:spPr>
          <a:xfrm>
            <a:off x="5809219" y="1748790"/>
            <a:ext cx="5282231" cy="3836464"/>
          </a:xfrm>
          <a:prstGeom prst="rect">
            <a:avLst/>
          </a:prstGeom>
        </p:spPr>
      </p:pic>
      <p:pic>
        <p:nvPicPr>
          <p:cNvPr id="7" name="コンテンツ プレースホルダー 6">
            <a:extLst>
              <a:ext uri="{FF2B5EF4-FFF2-40B4-BE49-F238E27FC236}">
                <a16:creationId xmlns:a16="http://schemas.microsoft.com/office/drawing/2014/main" id="{C1D3AA78-D348-69B4-2295-D283265E6A4D}"/>
              </a:ext>
            </a:extLst>
          </p:cNvPr>
          <p:cNvPicPr>
            <a:picLocks noGrp="1" noChangeAspect="1"/>
          </p:cNvPicPr>
          <p:nvPr>
            <p:ph sz="quarter" idx="13"/>
          </p:nvPr>
        </p:nvPicPr>
        <p:blipFill>
          <a:blip r:embed="rId3"/>
          <a:stretch>
            <a:fillRect/>
          </a:stretch>
        </p:blipFill>
        <p:spPr>
          <a:xfrm>
            <a:off x="812800" y="1778000"/>
            <a:ext cx="4970117" cy="3807254"/>
          </a:xfrm>
          <a:prstGeom prst="rect">
            <a:avLst/>
          </a:prstGeom>
        </p:spPr>
      </p:pic>
    </p:spTree>
    <p:extLst>
      <p:ext uri="{BB962C8B-B14F-4D97-AF65-F5344CB8AC3E}">
        <p14:creationId xmlns:p14="http://schemas.microsoft.com/office/powerpoint/2010/main" val="3708225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46EE3D-6171-E5C7-B54C-23CB90394A24}"/>
              </a:ext>
            </a:extLst>
          </p:cNvPr>
          <p:cNvSpPr>
            <a:spLocks noGrp="1"/>
          </p:cNvSpPr>
          <p:nvPr>
            <p:ph type="title"/>
          </p:nvPr>
        </p:nvSpPr>
        <p:spPr/>
        <p:txBody>
          <a:bodyPr>
            <a:normAutofit fontScale="90000"/>
          </a:bodyPr>
          <a:lstStyle/>
          <a:p>
            <a:pPr algn="ctr"/>
            <a:r>
              <a:rPr kumimoji="1" lang="ja-JP" altLang="en-US" b="1"/>
              <a:t>ユースによる出前授業</a:t>
            </a:r>
            <a:br>
              <a:rPr kumimoji="1" lang="en-US" altLang="ja-JP" b="1" dirty="0"/>
            </a:br>
            <a:r>
              <a:rPr kumimoji="1" lang="ja-JP" altLang="en-US" sz="4900" b="1"/>
              <a:t>（カトリック学校、教会のグループ）</a:t>
            </a:r>
          </a:p>
        </p:txBody>
      </p:sp>
      <p:pic>
        <p:nvPicPr>
          <p:cNvPr id="4" name="コンテンツ プレースホルダー 3">
            <a:extLst>
              <a:ext uri="{FF2B5EF4-FFF2-40B4-BE49-F238E27FC236}">
                <a16:creationId xmlns:a16="http://schemas.microsoft.com/office/drawing/2014/main" id="{4CBB8C7E-062D-704E-B6BD-8935F61B1857}"/>
              </a:ext>
            </a:extLst>
          </p:cNvPr>
          <p:cNvPicPr>
            <a:picLocks noGrp="1" noChangeAspect="1"/>
          </p:cNvPicPr>
          <p:nvPr>
            <p:ph sz="quarter" idx="13"/>
          </p:nvPr>
        </p:nvPicPr>
        <p:blipFill>
          <a:blip r:embed="rId2"/>
          <a:stretch>
            <a:fillRect/>
          </a:stretch>
        </p:blipFill>
        <p:spPr>
          <a:xfrm>
            <a:off x="7610746" y="1921591"/>
            <a:ext cx="3131129" cy="3625770"/>
          </a:xfrm>
          <a:prstGeom prst="rect">
            <a:avLst/>
          </a:prstGeom>
        </p:spPr>
      </p:pic>
      <p:pic>
        <p:nvPicPr>
          <p:cNvPr id="5" name="図 4">
            <a:extLst>
              <a:ext uri="{FF2B5EF4-FFF2-40B4-BE49-F238E27FC236}">
                <a16:creationId xmlns:a16="http://schemas.microsoft.com/office/drawing/2014/main" id="{3E203366-42C2-1F12-421A-F19AE933B270}"/>
              </a:ext>
            </a:extLst>
          </p:cNvPr>
          <p:cNvPicPr>
            <a:picLocks noChangeAspect="1"/>
          </p:cNvPicPr>
          <p:nvPr/>
        </p:nvPicPr>
        <p:blipFill>
          <a:blip r:embed="rId3"/>
          <a:stretch>
            <a:fillRect/>
          </a:stretch>
        </p:blipFill>
        <p:spPr>
          <a:xfrm>
            <a:off x="1045511" y="1921591"/>
            <a:ext cx="3131131" cy="3625770"/>
          </a:xfrm>
          <a:prstGeom prst="rect">
            <a:avLst/>
          </a:prstGeom>
        </p:spPr>
      </p:pic>
      <p:pic>
        <p:nvPicPr>
          <p:cNvPr id="7" name="図 6">
            <a:extLst>
              <a:ext uri="{FF2B5EF4-FFF2-40B4-BE49-F238E27FC236}">
                <a16:creationId xmlns:a16="http://schemas.microsoft.com/office/drawing/2014/main" id="{12CEA75F-811C-15A0-1D16-7A7F0E3DE8BC}"/>
              </a:ext>
            </a:extLst>
          </p:cNvPr>
          <p:cNvPicPr>
            <a:picLocks noChangeAspect="1"/>
          </p:cNvPicPr>
          <p:nvPr/>
        </p:nvPicPr>
        <p:blipFill>
          <a:blip r:embed="rId4"/>
          <a:stretch>
            <a:fillRect/>
          </a:stretch>
        </p:blipFill>
        <p:spPr>
          <a:xfrm>
            <a:off x="4176642" y="1921591"/>
            <a:ext cx="3434102" cy="3625771"/>
          </a:xfrm>
          <a:prstGeom prst="rect">
            <a:avLst/>
          </a:prstGeom>
        </p:spPr>
      </p:pic>
    </p:spTree>
    <p:extLst>
      <p:ext uri="{BB962C8B-B14F-4D97-AF65-F5344CB8AC3E}">
        <p14:creationId xmlns:p14="http://schemas.microsoft.com/office/powerpoint/2010/main" val="1973905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1866880" cy="557784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36" b="-16636"/>
            </a:stretch>
          </a:blipFill>
        </p:spPr>
        <p:txBody>
          <a:bodyPr/>
          <a:lstStyle/>
          <a:p>
            <a:endParaRPr lang="ja-JP"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25D854-902F-1CCC-A1E0-325212C856CD}"/>
              </a:ext>
            </a:extLst>
          </p:cNvPr>
          <p:cNvSpPr>
            <a:spLocks noGrp="1"/>
          </p:cNvSpPr>
          <p:nvPr>
            <p:ph type="title"/>
          </p:nvPr>
        </p:nvSpPr>
        <p:spPr/>
        <p:txBody>
          <a:bodyPr>
            <a:normAutofit/>
          </a:bodyPr>
          <a:lstStyle/>
          <a:p>
            <a:pPr algn="ctr"/>
            <a:r>
              <a:rPr kumimoji="1" lang="ja-JP" altLang="en-US" sz="4800"/>
              <a:t>ユース・アンバサダーの活動</a:t>
            </a:r>
          </a:p>
        </p:txBody>
      </p:sp>
      <p:pic>
        <p:nvPicPr>
          <p:cNvPr id="5" name="コンテンツ プレースホルダー 4">
            <a:extLst>
              <a:ext uri="{FF2B5EF4-FFF2-40B4-BE49-F238E27FC236}">
                <a16:creationId xmlns:a16="http://schemas.microsoft.com/office/drawing/2014/main" id="{66627B5A-1A22-7E0D-56AE-EB6E98426654}"/>
              </a:ext>
            </a:extLst>
          </p:cNvPr>
          <p:cNvPicPr>
            <a:picLocks noGrp="1" noChangeAspect="1"/>
          </p:cNvPicPr>
          <p:nvPr>
            <p:ph sz="quarter" idx="13"/>
          </p:nvPr>
        </p:nvPicPr>
        <p:blipFill>
          <a:blip r:embed="rId2"/>
          <a:stretch>
            <a:fillRect/>
          </a:stretch>
        </p:blipFill>
        <p:spPr>
          <a:xfrm>
            <a:off x="3508895" y="1740050"/>
            <a:ext cx="2890519" cy="3844066"/>
          </a:xfrm>
        </p:spPr>
      </p:pic>
      <p:pic>
        <p:nvPicPr>
          <p:cNvPr id="7" name="図 6">
            <a:extLst>
              <a:ext uri="{FF2B5EF4-FFF2-40B4-BE49-F238E27FC236}">
                <a16:creationId xmlns:a16="http://schemas.microsoft.com/office/drawing/2014/main" id="{9D77724F-A7DB-F2D9-F05A-9EAE4CBB45BC}"/>
              </a:ext>
            </a:extLst>
          </p:cNvPr>
          <p:cNvPicPr>
            <a:picLocks noChangeAspect="1"/>
          </p:cNvPicPr>
          <p:nvPr/>
        </p:nvPicPr>
        <p:blipFill>
          <a:blip r:embed="rId3"/>
          <a:stretch>
            <a:fillRect/>
          </a:stretch>
        </p:blipFill>
        <p:spPr>
          <a:xfrm>
            <a:off x="538480" y="1740050"/>
            <a:ext cx="2970415" cy="3844066"/>
          </a:xfrm>
          <a:prstGeom prst="rect">
            <a:avLst/>
          </a:prstGeom>
        </p:spPr>
      </p:pic>
      <p:pic>
        <p:nvPicPr>
          <p:cNvPr id="8" name="図 7">
            <a:extLst>
              <a:ext uri="{FF2B5EF4-FFF2-40B4-BE49-F238E27FC236}">
                <a16:creationId xmlns:a16="http://schemas.microsoft.com/office/drawing/2014/main" id="{0AD2E960-D27A-AD3F-D178-1C6F8765F62E}"/>
              </a:ext>
            </a:extLst>
          </p:cNvPr>
          <p:cNvPicPr>
            <a:picLocks noChangeAspect="1"/>
          </p:cNvPicPr>
          <p:nvPr/>
        </p:nvPicPr>
        <p:blipFill>
          <a:blip r:embed="rId4"/>
          <a:stretch>
            <a:fillRect/>
          </a:stretch>
        </p:blipFill>
        <p:spPr>
          <a:xfrm>
            <a:off x="6399414" y="1740050"/>
            <a:ext cx="5101085" cy="3824089"/>
          </a:xfrm>
          <a:prstGeom prst="rect">
            <a:avLst/>
          </a:prstGeom>
        </p:spPr>
      </p:pic>
    </p:spTree>
    <p:extLst>
      <p:ext uri="{BB962C8B-B14F-4D97-AF65-F5344CB8AC3E}">
        <p14:creationId xmlns:p14="http://schemas.microsoft.com/office/powerpoint/2010/main" val="130399487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メイン イベント">
  <a:themeElements>
    <a:clrScheme name="メイン イベント">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メイン イベント">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メイン イベント">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{65B83B10-A6DF-FF40-9C28-41A10FA968C2}tf10001077</Template>
  <TotalTime>742</TotalTime>
  <Words>1050</Words>
  <Application>Microsoft Macintosh PowerPoint</Application>
  <PresentationFormat>ワイド画面</PresentationFormat>
  <Paragraphs>60</Paragraphs>
  <Slides>15</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15</vt:i4>
      </vt:variant>
    </vt:vector>
  </HeadingPairs>
  <TitlesOfParts>
    <vt:vector size="22" baseType="lpstr">
      <vt:lpstr>ＭＳ Ｐゴシック</vt:lpstr>
      <vt:lpstr>tsukushimarugothic</vt:lpstr>
      <vt:lpstr>游ゴシック</vt:lpstr>
      <vt:lpstr>Arial</vt:lpstr>
      <vt:lpstr>Impact</vt:lpstr>
      <vt:lpstr>Wingdings</vt:lpstr>
      <vt:lpstr>メイン イベント</vt:lpstr>
      <vt:lpstr> カトリック教会における人身取引の取り組みとネットワークによる アドボカシー活動  </vt:lpstr>
      <vt:lpstr>タリタクムとは？</vt:lpstr>
      <vt:lpstr>タリタクムアジア会議 （2025.8月＠インドネシア・ジャカルタ）</vt:lpstr>
      <vt:lpstr>タリタクムアジア会議　テーマ “Compassion in Action End Human Trafficking“ </vt:lpstr>
      <vt:lpstr>タリタクム日本の活動</vt:lpstr>
      <vt:lpstr>人身取引問題啓発セミナー</vt:lpstr>
      <vt:lpstr>ユースによる出前授業 （カトリック学校、教会のグループ）</vt:lpstr>
      <vt:lpstr>PowerPoint プレゼンテーション</vt:lpstr>
      <vt:lpstr>ユース・アンバサダーの活動</vt:lpstr>
      <vt:lpstr>人身取引反対の日のアクション</vt:lpstr>
      <vt:lpstr>被害者保護のためのシエルター提供</vt:lpstr>
      <vt:lpstr>技能実習生 ホットラインの開催</vt:lpstr>
      <vt:lpstr>緊急一時保護支援金による 被害者支援の例</vt:lpstr>
      <vt:lpstr>JNATIP（人身売買禁止ネットワーク） をつうじたアドボカシー・政策提言活動</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日本における 外国人人身取引被害者の現状  </dc:title>
  <dc:creator>Horikawa Teiichi</dc:creator>
  <cp:lastModifiedBy>Motoko Yamagishi</cp:lastModifiedBy>
  <cp:revision>75</cp:revision>
  <cp:lastPrinted>2021-06-15T05:03:51Z</cp:lastPrinted>
  <dcterms:created xsi:type="dcterms:W3CDTF">2020-07-14T01:14:00Z</dcterms:created>
  <dcterms:modified xsi:type="dcterms:W3CDTF">2025-11-16T09:35:30Z</dcterms:modified>
</cp:coreProperties>
</file>