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6.jpg" ContentType="image/jpg"/>
  <Override PartName="/ppt/media/image8.jpg" ContentType="image/jpg"/>
  <Override PartName="/ppt/media/image9.jpg" ContentType="image/jpg"/>
  <Override PartName="/ppt/media/image10.jpg" ContentType="image/jpg"/>
  <Override PartName="/ppt/media/image11.jpg" ContentType="image/jpg"/>
  <Override PartName="/ppt/media/image12.jpg" ContentType="image/jpg"/>
  <Override PartName="/ppt/media/image13.jpg" ContentType="image/jpg"/>
  <Override PartName="/ppt/media/image14.jpg" ContentType="image/jpg"/>
  <Override PartName="/ppt/media/image15.jpg" ContentType="image/jpg"/>
  <Override PartName="/ppt/media/image16.jpg" ContentType="image/jpg"/>
  <Override PartName="/ppt/media/image17.jpg" ContentType="image/jpg"/>
  <Override PartName="/ppt/media/image18.jpg" ContentType="image/jpg"/>
  <Override PartName="/ppt/media/image19.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4"/>
  </p:notesMasterIdLst>
  <p:handoutMasterIdLst>
    <p:handoutMasterId r:id="rId15"/>
  </p:handoutMasterIdLst>
  <p:sldIdLst>
    <p:sldId id="256" r:id="rId2"/>
    <p:sldId id="265" r:id="rId3"/>
    <p:sldId id="259" r:id="rId4"/>
    <p:sldId id="316" r:id="rId5"/>
    <p:sldId id="317" r:id="rId6"/>
    <p:sldId id="266" r:id="rId7"/>
    <p:sldId id="273" r:id="rId8"/>
    <p:sldId id="275" r:id="rId9"/>
    <p:sldId id="332" r:id="rId10"/>
    <p:sldId id="278" r:id="rId11"/>
    <p:sldId id="267" r:id="rId12"/>
    <p:sldId id="276" r:id="rId1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A39"/>
    <a:srgbClr val="ED3910"/>
    <a:srgbClr val="F54016"/>
    <a:srgbClr val="FBEBE8"/>
    <a:srgbClr val="F9840B"/>
    <a:srgbClr val="FFDE77"/>
    <a:srgbClr val="FFC000"/>
    <a:srgbClr val="BB46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41"/>
    <p:restoredTop sz="94558"/>
  </p:normalViewPr>
  <p:slideViewPr>
    <p:cSldViewPr snapToGrid="0">
      <p:cViewPr varScale="1">
        <p:scale>
          <a:sx n="103" d="100"/>
          <a:sy n="103" d="100"/>
        </p:scale>
        <p:origin x="320" y="176"/>
      </p:cViewPr>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7FEA66C-A145-8A08-F269-C695DBD1CF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9D99CD43-3693-201D-46B0-7578DE18E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945CEC-C4A5-0646-A48D-A2C08EFE4BFE}" type="datetimeFigureOut">
              <a:rPr kumimoji="1" lang="ja-JP" altLang="en-US" smtClean="0"/>
              <a:t>2025/11/13</a:t>
            </a:fld>
            <a:endParaRPr kumimoji="1" lang="ja-JP" altLang="en-US"/>
          </a:p>
        </p:txBody>
      </p:sp>
      <p:sp>
        <p:nvSpPr>
          <p:cNvPr id="4" name="フッター プレースホルダー 3">
            <a:extLst>
              <a:ext uri="{FF2B5EF4-FFF2-40B4-BE49-F238E27FC236}">
                <a16:creationId xmlns:a16="http://schemas.microsoft.com/office/drawing/2014/main" id="{EF34FBDA-161C-849F-6A6C-542D15F63C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6342354-91B6-5481-56B4-30C8B09A26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B70ADE-D466-3849-9B67-CE2A7FEAE15C}" type="slidenum">
              <a:rPr kumimoji="1" lang="ja-JP" altLang="en-US" smtClean="0"/>
              <a:t>‹#›</a:t>
            </a:fld>
            <a:endParaRPr kumimoji="1" lang="ja-JP" altLang="en-US"/>
          </a:p>
        </p:txBody>
      </p:sp>
    </p:spTree>
    <p:extLst>
      <p:ext uri="{BB962C8B-B14F-4D97-AF65-F5344CB8AC3E}">
        <p14:creationId xmlns:p14="http://schemas.microsoft.com/office/powerpoint/2010/main" val="417858091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S PGothic" panose="020B0600070205080204" pitchFamily="34" charset="-128"/>
                <a:ea typeface="MS PGothic" panose="020B0600070205080204" pitchFamily="34" charset="-128"/>
              </a:defRPr>
            </a:lvl1pPr>
          </a:lstStyle>
          <a:p>
            <a:endParaRPr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S PGothic" panose="020B0600070205080204" pitchFamily="34" charset="-128"/>
                <a:ea typeface="MS PGothic" panose="020B0600070205080204" pitchFamily="34" charset="-128"/>
              </a:defRPr>
            </a:lvl1pPr>
          </a:lstStyle>
          <a:p>
            <a:fld id="{F730B67E-D1F4-C448-B2F8-BCC1BCFC0F36}" type="datetimeFigureOut">
              <a:rPr lang="ja-JP" altLang="en-US" smtClean="0"/>
              <a:pPr/>
              <a:t>2025/11/13</a:t>
            </a:fld>
            <a:endParaRPr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S PGothic" panose="020B0600070205080204" pitchFamily="34" charset="-128"/>
                <a:ea typeface="MS PGothic" panose="020B0600070205080204" pitchFamily="34" charset="-128"/>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S PGothic" panose="020B0600070205080204" pitchFamily="34" charset="-128"/>
                <a:ea typeface="MS PGothic" panose="020B0600070205080204" pitchFamily="34" charset="-128"/>
              </a:defRPr>
            </a:lvl1pPr>
          </a:lstStyle>
          <a:p>
            <a:fld id="{65607756-5F40-1641-97AE-B415ECCC3570}" type="slidenum">
              <a:rPr lang="ja-JP" altLang="en-US" smtClean="0"/>
              <a:pPr/>
              <a:t>‹#›</a:t>
            </a:fld>
            <a:endParaRPr lang="ja-JP" altLang="en-US"/>
          </a:p>
        </p:txBody>
      </p:sp>
    </p:spTree>
    <p:extLst>
      <p:ext uri="{BB962C8B-B14F-4D97-AF65-F5344CB8AC3E}">
        <p14:creationId xmlns:p14="http://schemas.microsoft.com/office/powerpoint/2010/main" val="226702486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b="0" i="0" kern="1200">
        <a:solidFill>
          <a:schemeClr val="tx1"/>
        </a:solidFill>
        <a:latin typeface="MS PGothic" panose="020B0600070205080204" pitchFamily="34" charset="-128"/>
        <a:ea typeface="MS PGothic" panose="020B0600070205080204" pitchFamily="34" charset="-128"/>
        <a:cs typeface="+mn-cs"/>
      </a:defRPr>
    </a:lvl1pPr>
    <a:lvl2pPr marL="457200" algn="l" defTabSz="914400" rtl="0" eaLnBrk="1" latinLnBrk="0" hangingPunct="1">
      <a:defRPr kumimoji="1" sz="1200" b="0" i="0" kern="1200">
        <a:solidFill>
          <a:schemeClr val="tx1"/>
        </a:solidFill>
        <a:latin typeface="MS PGothic" panose="020B0600070205080204" pitchFamily="34" charset="-128"/>
        <a:ea typeface="MS PGothic" panose="020B0600070205080204" pitchFamily="34" charset="-128"/>
        <a:cs typeface="+mn-cs"/>
      </a:defRPr>
    </a:lvl2pPr>
    <a:lvl3pPr marL="914400" algn="l" defTabSz="914400" rtl="0" eaLnBrk="1" latinLnBrk="0" hangingPunct="1">
      <a:defRPr kumimoji="1" sz="1200" b="0" i="0" kern="1200">
        <a:solidFill>
          <a:schemeClr val="tx1"/>
        </a:solidFill>
        <a:latin typeface="MS PGothic" panose="020B0600070205080204" pitchFamily="34" charset="-128"/>
        <a:ea typeface="MS PGothic" panose="020B0600070205080204" pitchFamily="34" charset="-128"/>
        <a:cs typeface="+mn-cs"/>
      </a:defRPr>
    </a:lvl3pPr>
    <a:lvl4pPr marL="1371600" algn="l" defTabSz="914400" rtl="0" eaLnBrk="1" latinLnBrk="0" hangingPunct="1">
      <a:defRPr kumimoji="1" sz="1200" b="0" i="0" kern="1200">
        <a:solidFill>
          <a:schemeClr val="tx1"/>
        </a:solidFill>
        <a:latin typeface="MS PGothic" panose="020B0600070205080204" pitchFamily="34" charset="-128"/>
        <a:ea typeface="MS PGothic" panose="020B0600070205080204" pitchFamily="34" charset="-128"/>
        <a:cs typeface="+mn-cs"/>
      </a:defRPr>
    </a:lvl4pPr>
    <a:lvl5pPr marL="1828800" algn="l" defTabSz="914400" rtl="0" eaLnBrk="1" latinLnBrk="0" hangingPunct="1">
      <a:defRPr kumimoji="1" sz="1200" b="0" i="0" kern="1200">
        <a:solidFill>
          <a:schemeClr val="tx1"/>
        </a:solidFill>
        <a:latin typeface="MS PGothic" panose="020B0600070205080204" pitchFamily="34" charset="-128"/>
        <a:ea typeface="MS PGothic" panose="020B0600070205080204" pitchFamily="34"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75343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F63BB-973A-64BA-0A38-9F1D85B1AE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15C2EC4-EEF1-460E-0F63-718A90430C6E}"/>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32A4BB35-F2E1-FFBA-4CD2-FDA02DD1EE38}"/>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85236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7A481-0D24-1D64-F6B8-5DBA7DC9D8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2E5727C-3DF9-32E6-61D6-4DE79F9C20B7}"/>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EA169DA4-3982-22F9-0F63-207862930846}"/>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116135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B20C4-FC24-D52C-13D2-4728DE27D6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8FD4D35-E12F-DFBF-8FA1-FBB86B8F63FB}"/>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63DE3C83-3AF2-67BC-33C4-261878D4847D}"/>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573053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5B533-3E0F-CEC9-99B2-209D63EC4E3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524FB9-C00C-BB3A-DC8A-F07BFE04F75C}"/>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21B29C50-2E84-8FA0-214B-39D1BFD273C1}"/>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734415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2BAD5-94FE-E065-AC84-62EBFEB7ED8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944F994-3B1F-4DDC-E256-CA7FAEE7EB85}"/>
              </a:ext>
            </a:extLst>
          </p:cNvPr>
          <p:cNvSpPr>
            <a:spLocks noGrp="1" noRot="1" noChangeAspect="1"/>
          </p:cNvSpPr>
          <p:nvPr>
            <p:ph type="sldImg"/>
          </p:nvPr>
        </p:nvSpPr>
        <p:spPr>
          <a:xfrm>
            <a:off x="685800" y="1143000"/>
            <a:ext cx="5486400" cy="3086100"/>
          </a:xfrm>
        </p:spPr>
      </p:sp>
      <p:sp>
        <p:nvSpPr>
          <p:cNvPr id="3" name="ノート プレースホルダー 2">
            <a:extLst>
              <a:ext uri="{FF2B5EF4-FFF2-40B4-BE49-F238E27FC236}">
                <a16:creationId xmlns:a16="http://schemas.microsoft.com/office/drawing/2014/main" id="{89C8CB94-014C-E58E-03B8-2126DFEB62E9}"/>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58371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E90D5A-4234-7BBC-DFC2-CF9E55BCDB7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258AFBA-9724-3048-2A74-FFF0784EDB6B}"/>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7284F54-D9D7-783F-588D-BD7C30616941}"/>
              </a:ext>
            </a:extLst>
          </p:cNvPr>
          <p:cNvSpPr>
            <a:spLocks noGrp="1"/>
          </p:cNvSpPr>
          <p:nvPr>
            <p:ph type="dt" sz="half" idx="10"/>
          </p:nvPr>
        </p:nvSpPr>
        <p:spPr/>
        <p:txBody>
          <a:bodyPr/>
          <a:lstStyle/>
          <a:p>
            <a:fld id="{9E1B0B94-BD59-7841-9CAB-D80D3AE7F0CA}" type="datetime1">
              <a:rPr kumimoji="1" lang="ja-JP" altLang="en-US" smtClean="0"/>
              <a:t>2025/11/13</a:t>
            </a:fld>
            <a:endParaRPr kumimoji="1" lang="ja-JP" altLang="en-US"/>
          </a:p>
        </p:txBody>
      </p:sp>
      <p:sp>
        <p:nvSpPr>
          <p:cNvPr id="5" name="フッター プレースホルダー 4">
            <a:extLst>
              <a:ext uri="{FF2B5EF4-FFF2-40B4-BE49-F238E27FC236}">
                <a16:creationId xmlns:a16="http://schemas.microsoft.com/office/drawing/2014/main" id="{495D1F26-218D-C0C7-5A2A-4EA116D7765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64CAFC9-64F0-E3B0-F976-78F643CFC6B3}"/>
              </a:ext>
            </a:extLst>
          </p:cNvPr>
          <p:cNvSpPr>
            <a:spLocks noGrp="1"/>
          </p:cNvSpPr>
          <p:nvPr>
            <p:ph type="sldNum" sz="quarter" idx="12"/>
          </p:nvPr>
        </p:nvSpPr>
        <p:spPr/>
        <p:txBody>
          <a:bodyPr/>
          <a:lstStyle/>
          <a:p>
            <a:fld id="{8A1DCF87-A343-2942-AC87-406A0D08C33C}" type="slidenum">
              <a:rPr kumimoji="1" lang="ja-JP" altLang="en-US" smtClean="0"/>
              <a:t>‹#›</a:t>
            </a:fld>
            <a:endParaRPr kumimoji="1" lang="ja-JP" altLang="en-US"/>
          </a:p>
        </p:txBody>
      </p:sp>
    </p:spTree>
    <p:extLst>
      <p:ext uri="{BB962C8B-B14F-4D97-AF65-F5344CB8AC3E}">
        <p14:creationId xmlns:p14="http://schemas.microsoft.com/office/powerpoint/2010/main" val="398143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BA56E5-2A09-720C-2778-1B29718D6D3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FC3AC4C-314D-49B8-F0E8-6BC6E581895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1DA7A21-15E1-CDBB-A21C-D6E21E498931}"/>
              </a:ext>
            </a:extLst>
          </p:cNvPr>
          <p:cNvSpPr>
            <a:spLocks noGrp="1"/>
          </p:cNvSpPr>
          <p:nvPr>
            <p:ph type="dt" sz="half" idx="10"/>
          </p:nvPr>
        </p:nvSpPr>
        <p:spPr/>
        <p:txBody>
          <a:bodyPr/>
          <a:lstStyle/>
          <a:p>
            <a:fld id="{1C3B0653-4643-0B4C-9CAD-4DF9737FC455}" type="datetime1">
              <a:rPr kumimoji="1" lang="ja-JP" altLang="en-US" smtClean="0"/>
              <a:t>2025/11/13</a:t>
            </a:fld>
            <a:endParaRPr kumimoji="1" lang="ja-JP" altLang="en-US"/>
          </a:p>
        </p:txBody>
      </p:sp>
      <p:sp>
        <p:nvSpPr>
          <p:cNvPr id="5" name="フッター プレースホルダー 4">
            <a:extLst>
              <a:ext uri="{FF2B5EF4-FFF2-40B4-BE49-F238E27FC236}">
                <a16:creationId xmlns:a16="http://schemas.microsoft.com/office/drawing/2014/main" id="{162FC19F-6797-DD36-7EFB-FFB3265391C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174E803-CCE9-7915-E2BA-0A4069A7D10C}"/>
              </a:ext>
            </a:extLst>
          </p:cNvPr>
          <p:cNvSpPr>
            <a:spLocks noGrp="1"/>
          </p:cNvSpPr>
          <p:nvPr>
            <p:ph type="sldNum" sz="quarter" idx="12"/>
          </p:nvPr>
        </p:nvSpPr>
        <p:spPr/>
        <p:txBody>
          <a:bodyPr/>
          <a:lstStyle/>
          <a:p>
            <a:fld id="{8A1DCF87-A343-2942-AC87-406A0D08C33C}" type="slidenum">
              <a:rPr kumimoji="1" lang="ja-JP" altLang="en-US" smtClean="0"/>
              <a:t>‹#›</a:t>
            </a:fld>
            <a:endParaRPr kumimoji="1" lang="ja-JP" altLang="en-US"/>
          </a:p>
        </p:txBody>
      </p:sp>
    </p:spTree>
    <p:extLst>
      <p:ext uri="{BB962C8B-B14F-4D97-AF65-F5344CB8AC3E}">
        <p14:creationId xmlns:p14="http://schemas.microsoft.com/office/powerpoint/2010/main" val="1782084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05824CE-6E2B-22DD-BB81-D98D4C3824E7}"/>
              </a:ext>
            </a:extLst>
          </p:cNvPr>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88BE24E-9DDA-4983-3EBE-4BED9FCB7A35}"/>
              </a:ext>
            </a:extLst>
          </p:cNvPr>
          <p:cNvSpPr>
            <a:spLocks noGrp="1"/>
          </p:cNvSpPr>
          <p:nvPr>
            <p:ph type="body" orient="vert" idx="1"/>
          </p:nvPr>
        </p:nvSpPr>
        <p:spPr>
          <a:xfrm>
            <a:off x="838201"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837186C-5754-43A0-5D46-7CF65FD1C2C5}"/>
              </a:ext>
            </a:extLst>
          </p:cNvPr>
          <p:cNvSpPr>
            <a:spLocks noGrp="1"/>
          </p:cNvSpPr>
          <p:nvPr>
            <p:ph type="dt" sz="half" idx="10"/>
          </p:nvPr>
        </p:nvSpPr>
        <p:spPr/>
        <p:txBody>
          <a:bodyPr/>
          <a:lstStyle/>
          <a:p>
            <a:fld id="{4AC89A0C-5BFD-4646-B1B4-CF8FCCD92F9E}" type="datetime1">
              <a:rPr kumimoji="1" lang="ja-JP" altLang="en-US" smtClean="0"/>
              <a:t>2025/11/13</a:t>
            </a:fld>
            <a:endParaRPr kumimoji="1" lang="ja-JP" altLang="en-US"/>
          </a:p>
        </p:txBody>
      </p:sp>
      <p:sp>
        <p:nvSpPr>
          <p:cNvPr id="5" name="フッター プレースホルダー 4">
            <a:extLst>
              <a:ext uri="{FF2B5EF4-FFF2-40B4-BE49-F238E27FC236}">
                <a16:creationId xmlns:a16="http://schemas.microsoft.com/office/drawing/2014/main" id="{A73AAB94-A187-91D0-59F6-5A659D4516D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9F14B58-EB0E-A176-5B57-B9E8FDEBAFC4}"/>
              </a:ext>
            </a:extLst>
          </p:cNvPr>
          <p:cNvSpPr>
            <a:spLocks noGrp="1"/>
          </p:cNvSpPr>
          <p:nvPr>
            <p:ph type="sldNum" sz="quarter" idx="12"/>
          </p:nvPr>
        </p:nvSpPr>
        <p:spPr/>
        <p:txBody>
          <a:bodyPr/>
          <a:lstStyle/>
          <a:p>
            <a:fld id="{8A1DCF87-A343-2942-AC87-406A0D08C33C}" type="slidenum">
              <a:rPr kumimoji="1" lang="ja-JP" altLang="en-US" smtClean="0"/>
              <a:t>‹#›</a:t>
            </a:fld>
            <a:endParaRPr kumimoji="1" lang="ja-JP" altLang="en-US"/>
          </a:p>
        </p:txBody>
      </p:sp>
    </p:spTree>
    <p:extLst>
      <p:ext uri="{BB962C8B-B14F-4D97-AF65-F5344CB8AC3E}">
        <p14:creationId xmlns:p14="http://schemas.microsoft.com/office/powerpoint/2010/main" val="1426787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67" b="1" i="0">
                <a:solidFill>
                  <a:schemeClr val="tx1"/>
                </a:solidFill>
                <a:latin typeface="BIZ UDPGothic"/>
                <a:cs typeface="BIZ UDPGothic"/>
              </a:defRPr>
            </a:lvl1pPr>
          </a:lstStyle>
          <a:p>
            <a:endParaRPr/>
          </a:p>
        </p:txBody>
      </p:sp>
      <p:sp>
        <p:nvSpPr>
          <p:cNvPr id="3" name="Holder 3"/>
          <p:cNvSpPr>
            <a:spLocks noGrp="1"/>
          </p:cNvSpPr>
          <p:nvPr>
            <p:ph type="ftr" sz="quarter" idx="5"/>
          </p:nvPr>
        </p:nvSpPr>
        <p:spPr/>
        <p:txBody>
          <a:bodyPr lIns="0" tIns="0" rIns="0" bIns="0"/>
          <a:lstStyle>
            <a:lvl1pPr>
              <a:defRPr sz="1400" b="0" i="0">
                <a:solidFill>
                  <a:srgbClr val="BACCC4"/>
                </a:solidFill>
                <a:latin typeface="Verdana"/>
                <a:cs typeface="Verdana"/>
              </a:defRPr>
            </a:lvl1pPr>
          </a:lstStyle>
          <a:p>
            <a:pPr marL="8467">
              <a:spcBef>
                <a:spcPts val="100"/>
              </a:spcBef>
            </a:pPr>
            <a:r>
              <a:rPr lang="vi-VN" spc="267"/>
              <a:t>TOMOIKI</a:t>
            </a:r>
            <a:endParaRPr lang="vi-VN" spc="267"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11390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F6FBBC-A43F-4CCA-1148-45C9EB60E8B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C1B1D7A-E7BD-AE9F-D1D6-D367F4C5A38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2FD0943-105D-C523-DD91-A7E2B46F89A3}"/>
              </a:ext>
            </a:extLst>
          </p:cNvPr>
          <p:cNvSpPr>
            <a:spLocks noGrp="1"/>
          </p:cNvSpPr>
          <p:nvPr>
            <p:ph type="dt" sz="half" idx="10"/>
          </p:nvPr>
        </p:nvSpPr>
        <p:spPr/>
        <p:txBody>
          <a:bodyPr/>
          <a:lstStyle/>
          <a:p>
            <a:fld id="{E0AC1FDD-EBBD-6C45-AA83-60C36CF3269C}" type="datetime1">
              <a:rPr kumimoji="1" lang="ja-JP" altLang="en-US" smtClean="0"/>
              <a:t>2025/11/13</a:t>
            </a:fld>
            <a:endParaRPr kumimoji="1" lang="ja-JP" altLang="en-US"/>
          </a:p>
        </p:txBody>
      </p:sp>
      <p:sp>
        <p:nvSpPr>
          <p:cNvPr id="5" name="フッター プレースホルダー 4">
            <a:extLst>
              <a:ext uri="{FF2B5EF4-FFF2-40B4-BE49-F238E27FC236}">
                <a16:creationId xmlns:a16="http://schemas.microsoft.com/office/drawing/2014/main" id="{3E98380C-C985-9422-56F8-F993DFB4FB3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6F026EF-1D23-6D57-1F12-33706D0CB114}"/>
              </a:ext>
            </a:extLst>
          </p:cNvPr>
          <p:cNvSpPr>
            <a:spLocks noGrp="1"/>
          </p:cNvSpPr>
          <p:nvPr>
            <p:ph type="sldNum" sz="quarter" idx="12"/>
          </p:nvPr>
        </p:nvSpPr>
        <p:spPr/>
        <p:txBody>
          <a:bodyPr/>
          <a:lstStyle/>
          <a:p>
            <a:fld id="{8A1DCF87-A343-2942-AC87-406A0D08C33C}" type="slidenum">
              <a:rPr kumimoji="1" lang="ja-JP" altLang="en-US" smtClean="0"/>
              <a:t>‹#›</a:t>
            </a:fld>
            <a:endParaRPr kumimoji="1" lang="ja-JP" altLang="en-US"/>
          </a:p>
        </p:txBody>
      </p:sp>
    </p:spTree>
    <p:extLst>
      <p:ext uri="{BB962C8B-B14F-4D97-AF65-F5344CB8AC3E}">
        <p14:creationId xmlns:p14="http://schemas.microsoft.com/office/powerpoint/2010/main" val="1090534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0E6B12-44F2-C5B7-A027-B0563D004955}"/>
              </a:ext>
            </a:extLst>
          </p:cNvPr>
          <p:cNvSpPr>
            <a:spLocks noGrp="1"/>
          </p:cNvSpPr>
          <p:nvPr>
            <p:ph type="title"/>
          </p:nvPr>
        </p:nvSpPr>
        <p:spPr>
          <a:xfrm>
            <a:off x="831849"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75E020D-C8BD-91A8-3268-32D05CC04DD7}"/>
              </a:ext>
            </a:extLst>
          </p:cNvPr>
          <p:cNvSpPr>
            <a:spLocks noGrp="1"/>
          </p:cNvSpPr>
          <p:nvPr>
            <p:ph type="body" idx="1"/>
          </p:nvPr>
        </p:nvSpPr>
        <p:spPr>
          <a:xfrm>
            <a:off x="831849" y="4589465"/>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B9FAA88-69DE-F34C-E4FC-E0B1FEE4F12C}"/>
              </a:ext>
            </a:extLst>
          </p:cNvPr>
          <p:cNvSpPr>
            <a:spLocks noGrp="1"/>
          </p:cNvSpPr>
          <p:nvPr>
            <p:ph type="dt" sz="half" idx="10"/>
          </p:nvPr>
        </p:nvSpPr>
        <p:spPr/>
        <p:txBody>
          <a:bodyPr/>
          <a:lstStyle/>
          <a:p>
            <a:fld id="{7ADACCB5-89E4-8643-9974-92DF31CA6287}" type="datetime1">
              <a:rPr kumimoji="1" lang="ja-JP" altLang="en-US" smtClean="0"/>
              <a:t>2025/11/13</a:t>
            </a:fld>
            <a:endParaRPr kumimoji="1" lang="ja-JP" altLang="en-US"/>
          </a:p>
        </p:txBody>
      </p:sp>
      <p:sp>
        <p:nvSpPr>
          <p:cNvPr id="5" name="フッター プレースホルダー 4">
            <a:extLst>
              <a:ext uri="{FF2B5EF4-FFF2-40B4-BE49-F238E27FC236}">
                <a16:creationId xmlns:a16="http://schemas.microsoft.com/office/drawing/2014/main" id="{1B6642AF-CA95-1BF3-B74B-401DC5F488F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489B3E1-8CC0-0B8D-0616-E697985BE0B9}"/>
              </a:ext>
            </a:extLst>
          </p:cNvPr>
          <p:cNvSpPr>
            <a:spLocks noGrp="1"/>
          </p:cNvSpPr>
          <p:nvPr>
            <p:ph type="sldNum" sz="quarter" idx="12"/>
          </p:nvPr>
        </p:nvSpPr>
        <p:spPr/>
        <p:txBody>
          <a:bodyPr/>
          <a:lstStyle/>
          <a:p>
            <a:fld id="{8A1DCF87-A343-2942-AC87-406A0D08C33C}" type="slidenum">
              <a:rPr kumimoji="1" lang="ja-JP" altLang="en-US" smtClean="0"/>
              <a:t>‹#›</a:t>
            </a:fld>
            <a:endParaRPr kumimoji="1" lang="ja-JP" altLang="en-US"/>
          </a:p>
        </p:txBody>
      </p:sp>
    </p:spTree>
    <p:extLst>
      <p:ext uri="{BB962C8B-B14F-4D97-AF65-F5344CB8AC3E}">
        <p14:creationId xmlns:p14="http://schemas.microsoft.com/office/powerpoint/2010/main" val="2318853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9FE57B-252F-1E4C-449D-29BA5059771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EF52E40-4BC0-0326-F6EA-9A01396ACB7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9501117-B77F-171D-8C76-98B9661BF8E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4A44E1C-5181-76C1-D39B-A111B2487778}"/>
              </a:ext>
            </a:extLst>
          </p:cNvPr>
          <p:cNvSpPr>
            <a:spLocks noGrp="1"/>
          </p:cNvSpPr>
          <p:nvPr>
            <p:ph type="dt" sz="half" idx="10"/>
          </p:nvPr>
        </p:nvSpPr>
        <p:spPr/>
        <p:txBody>
          <a:bodyPr/>
          <a:lstStyle/>
          <a:p>
            <a:fld id="{83C442C1-3B13-214D-8880-624E3EC54BA2}" type="datetime1">
              <a:rPr kumimoji="1" lang="ja-JP" altLang="en-US" smtClean="0"/>
              <a:t>2025/11/13</a:t>
            </a:fld>
            <a:endParaRPr kumimoji="1" lang="ja-JP" altLang="en-US"/>
          </a:p>
        </p:txBody>
      </p:sp>
      <p:sp>
        <p:nvSpPr>
          <p:cNvPr id="6" name="フッター プレースホルダー 5">
            <a:extLst>
              <a:ext uri="{FF2B5EF4-FFF2-40B4-BE49-F238E27FC236}">
                <a16:creationId xmlns:a16="http://schemas.microsoft.com/office/drawing/2014/main" id="{0A1223F7-BB98-C49A-927D-6DAB40D151E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692E753-5F3D-EC41-8A2E-39CB2BFC9D54}"/>
              </a:ext>
            </a:extLst>
          </p:cNvPr>
          <p:cNvSpPr>
            <a:spLocks noGrp="1"/>
          </p:cNvSpPr>
          <p:nvPr>
            <p:ph type="sldNum" sz="quarter" idx="12"/>
          </p:nvPr>
        </p:nvSpPr>
        <p:spPr/>
        <p:txBody>
          <a:bodyPr/>
          <a:lstStyle/>
          <a:p>
            <a:fld id="{8A1DCF87-A343-2942-AC87-406A0D08C33C}" type="slidenum">
              <a:rPr kumimoji="1" lang="ja-JP" altLang="en-US" smtClean="0"/>
              <a:t>‹#›</a:t>
            </a:fld>
            <a:endParaRPr kumimoji="1" lang="ja-JP" altLang="en-US"/>
          </a:p>
        </p:txBody>
      </p:sp>
    </p:spTree>
    <p:extLst>
      <p:ext uri="{BB962C8B-B14F-4D97-AF65-F5344CB8AC3E}">
        <p14:creationId xmlns:p14="http://schemas.microsoft.com/office/powerpoint/2010/main" val="2094771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D84D08-C0FA-9007-9441-BF8A11C4CC40}"/>
              </a:ext>
            </a:extLst>
          </p:cNvPr>
          <p:cNvSpPr>
            <a:spLocks noGrp="1"/>
          </p:cNvSpPr>
          <p:nvPr>
            <p:ph type="title"/>
          </p:nvPr>
        </p:nvSpPr>
        <p:spPr>
          <a:xfrm>
            <a:off x="839788" y="365126"/>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AE1761C-BEA9-3F02-92A8-320F6499F5E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CC683CD-AD49-5F23-0B27-50BA59E8289E}"/>
              </a:ext>
            </a:extLst>
          </p:cNvPr>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64CEE59-9EA1-11F8-B4B7-23CC0A026ED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0660EB6-66DF-0BCA-8C10-1097E5469DFC}"/>
              </a:ext>
            </a:extLst>
          </p:cNvPr>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A91C6A1-572F-0615-EDE4-711754489AED}"/>
              </a:ext>
            </a:extLst>
          </p:cNvPr>
          <p:cNvSpPr>
            <a:spLocks noGrp="1"/>
          </p:cNvSpPr>
          <p:nvPr>
            <p:ph type="dt" sz="half" idx="10"/>
          </p:nvPr>
        </p:nvSpPr>
        <p:spPr/>
        <p:txBody>
          <a:bodyPr/>
          <a:lstStyle/>
          <a:p>
            <a:fld id="{1144AD9A-454A-A448-B9A6-B6F56D244F5D}" type="datetime1">
              <a:rPr kumimoji="1" lang="ja-JP" altLang="en-US" smtClean="0"/>
              <a:t>2025/11/13</a:t>
            </a:fld>
            <a:endParaRPr kumimoji="1" lang="ja-JP" altLang="en-US"/>
          </a:p>
        </p:txBody>
      </p:sp>
      <p:sp>
        <p:nvSpPr>
          <p:cNvPr id="8" name="フッター プレースホルダー 7">
            <a:extLst>
              <a:ext uri="{FF2B5EF4-FFF2-40B4-BE49-F238E27FC236}">
                <a16:creationId xmlns:a16="http://schemas.microsoft.com/office/drawing/2014/main" id="{A49C3600-D9C0-F866-1B1D-573267020D0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989F076-D899-1133-3245-C044EC57650E}"/>
              </a:ext>
            </a:extLst>
          </p:cNvPr>
          <p:cNvSpPr>
            <a:spLocks noGrp="1"/>
          </p:cNvSpPr>
          <p:nvPr>
            <p:ph type="sldNum" sz="quarter" idx="12"/>
          </p:nvPr>
        </p:nvSpPr>
        <p:spPr/>
        <p:txBody>
          <a:bodyPr/>
          <a:lstStyle/>
          <a:p>
            <a:fld id="{8A1DCF87-A343-2942-AC87-406A0D08C33C}" type="slidenum">
              <a:rPr kumimoji="1" lang="ja-JP" altLang="en-US" smtClean="0"/>
              <a:t>‹#›</a:t>
            </a:fld>
            <a:endParaRPr kumimoji="1" lang="ja-JP" altLang="en-US"/>
          </a:p>
        </p:txBody>
      </p:sp>
    </p:spTree>
    <p:extLst>
      <p:ext uri="{BB962C8B-B14F-4D97-AF65-F5344CB8AC3E}">
        <p14:creationId xmlns:p14="http://schemas.microsoft.com/office/powerpoint/2010/main" val="3840626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8F93BA-D7B1-367A-C198-BD7DE874DB6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C892758-F3ED-A6AE-63C4-330E72F324B7}"/>
              </a:ext>
            </a:extLst>
          </p:cNvPr>
          <p:cNvSpPr>
            <a:spLocks noGrp="1"/>
          </p:cNvSpPr>
          <p:nvPr>
            <p:ph type="dt" sz="half" idx="10"/>
          </p:nvPr>
        </p:nvSpPr>
        <p:spPr/>
        <p:txBody>
          <a:bodyPr/>
          <a:lstStyle/>
          <a:p>
            <a:fld id="{0765978A-B5FC-F344-A575-9178A4ACC4F6}" type="datetime1">
              <a:rPr kumimoji="1" lang="ja-JP" altLang="en-US" smtClean="0"/>
              <a:t>2025/11/13</a:t>
            </a:fld>
            <a:endParaRPr kumimoji="1" lang="ja-JP" altLang="en-US"/>
          </a:p>
        </p:txBody>
      </p:sp>
      <p:sp>
        <p:nvSpPr>
          <p:cNvPr id="4" name="フッター プレースホルダー 3">
            <a:extLst>
              <a:ext uri="{FF2B5EF4-FFF2-40B4-BE49-F238E27FC236}">
                <a16:creationId xmlns:a16="http://schemas.microsoft.com/office/drawing/2014/main" id="{53594565-3034-B3EB-A17F-243CE904779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8E26C7F-6AE0-DF3D-98BA-33436F050CA2}"/>
              </a:ext>
            </a:extLst>
          </p:cNvPr>
          <p:cNvSpPr>
            <a:spLocks noGrp="1"/>
          </p:cNvSpPr>
          <p:nvPr>
            <p:ph type="sldNum" sz="quarter" idx="12"/>
          </p:nvPr>
        </p:nvSpPr>
        <p:spPr/>
        <p:txBody>
          <a:bodyPr/>
          <a:lstStyle/>
          <a:p>
            <a:fld id="{8A1DCF87-A343-2942-AC87-406A0D08C33C}" type="slidenum">
              <a:rPr kumimoji="1" lang="ja-JP" altLang="en-US" smtClean="0"/>
              <a:t>‹#›</a:t>
            </a:fld>
            <a:endParaRPr kumimoji="1" lang="ja-JP" altLang="en-US"/>
          </a:p>
        </p:txBody>
      </p:sp>
    </p:spTree>
    <p:extLst>
      <p:ext uri="{BB962C8B-B14F-4D97-AF65-F5344CB8AC3E}">
        <p14:creationId xmlns:p14="http://schemas.microsoft.com/office/powerpoint/2010/main" val="2770840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8DABF55-BFB1-A5DB-DA27-0966D64DD35D}"/>
              </a:ext>
            </a:extLst>
          </p:cNvPr>
          <p:cNvSpPr>
            <a:spLocks noGrp="1"/>
          </p:cNvSpPr>
          <p:nvPr>
            <p:ph type="dt" sz="half" idx="10"/>
          </p:nvPr>
        </p:nvSpPr>
        <p:spPr/>
        <p:txBody>
          <a:bodyPr/>
          <a:lstStyle/>
          <a:p>
            <a:fld id="{4A216FF1-88C8-5B4E-878A-C9EA7F301FE8}" type="datetime1">
              <a:rPr kumimoji="1" lang="ja-JP" altLang="en-US" smtClean="0"/>
              <a:t>2025/11/13</a:t>
            </a:fld>
            <a:endParaRPr kumimoji="1" lang="ja-JP" altLang="en-US"/>
          </a:p>
        </p:txBody>
      </p:sp>
      <p:sp>
        <p:nvSpPr>
          <p:cNvPr id="3" name="フッター プレースホルダー 2">
            <a:extLst>
              <a:ext uri="{FF2B5EF4-FFF2-40B4-BE49-F238E27FC236}">
                <a16:creationId xmlns:a16="http://schemas.microsoft.com/office/drawing/2014/main" id="{ADD2682E-148C-C0AF-5D73-20C5B887EEF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CB93913-F594-39AC-D8E2-A69DA358FF89}"/>
              </a:ext>
            </a:extLst>
          </p:cNvPr>
          <p:cNvSpPr>
            <a:spLocks noGrp="1"/>
          </p:cNvSpPr>
          <p:nvPr>
            <p:ph type="sldNum" sz="quarter" idx="12"/>
          </p:nvPr>
        </p:nvSpPr>
        <p:spPr/>
        <p:txBody>
          <a:bodyPr/>
          <a:lstStyle/>
          <a:p>
            <a:fld id="{8A1DCF87-A343-2942-AC87-406A0D08C33C}" type="slidenum">
              <a:rPr kumimoji="1" lang="ja-JP" altLang="en-US" smtClean="0"/>
              <a:t>‹#›</a:t>
            </a:fld>
            <a:endParaRPr kumimoji="1" lang="ja-JP" altLang="en-US"/>
          </a:p>
        </p:txBody>
      </p:sp>
    </p:spTree>
    <p:extLst>
      <p:ext uri="{BB962C8B-B14F-4D97-AF65-F5344CB8AC3E}">
        <p14:creationId xmlns:p14="http://schemas.microsoft.com/office/powerpoint/2010/main" val="1380641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FE0D89-8CE0-246C-C91B-D9D9482FF95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FF6BE62-3B6B-9950-B22E-1A74688E803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F0AA30B-2E9C-6EF2-DF71-D1DA1D04AFE9}"/>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C852578-E30D-C128-5D36-BE647FF9262D}"/>
              </a:ext>
            </a:extLst>
          </p:cNvPr>
          <p:cNvSpPr>
            <a:spLocks noGrp="1"/>
          </p:cNvSpPr>
          <p:nvPr>
            <p:ph type="dt" sz="half" idx="10"/>
          </p:nvPr>
        </p:nvSpPr>
        <p:spPr/>
        <p:txBody>
          <a:bodyPr/>
          <a:lstStyle/>
          <a:p>
            <a:fld id="{20CBF614-F4BA-DE4B-BCA4-A762E3F8BF34}" type="datetime1">
              <a:rPr kumimoji="1" lang="ja-JP" altLang="en-US" smtClean="0"/>
              <a:t>2025/11/13</a:t>
            </a:fld>
            <a:endParaRPr kumimoji="1" lang="ja-JP" altLang="en-US"/>
          </a:p>
        </p:txBody>
      </p:sp>
      <p:sp>
        <p:nvSpPr>
          <p:cNvPr id="6" name="フッター プレースホルダー 5">
            <a:extLst>
              <a:ext uri="{FF2B5EF4-FFF2-40B4-BE49-F238E27FC236}">
                <a16:creationId xmlns:a16="http://schemas.microsoft.com/office/drawing/2014/main" id="{B728BCE7-D2DC-5D13-A580-6EC8E7FEF30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04613AC-BBCD-5416-44C2-13A4C84F7F69}"/>
              </a:ext>
            </a:extLst>
          </p:cNvPr>
          <p:cNvSpPr>
            <a:spLocks noGrp="1"/>
          </p:cNvSpPr>
          <p:nvPr>
            <p:ph type="sldNum" sz="quarter" idx="12"/>
          </p:nvPr>
        </p:nvSpPr>
        <p:spPr/>
        <p:txBody>
          <a:bodyPr/>
          <a:lstStyle/>
          <a:p>
            <a:fld id="{8A1DCF87-A343-2942-AC87-406A0D08C33C}" type="slidenum">
              <a:rPr kumimoji="1" lang="ja-JP" altLang="en-US" smtClean="0"/>
              <a:t>‹#›</a:t>
            </a:fld>
            <a:endParaRPr kumimoji="1" lang="ja-JP" altLang="en-US"/>
          </a:p>
        </p:txBody>
      </p:sp>
    </p:spTree>
    <p:extLst>
      <p:ext uri="{BB962C8B-B14F-4D97-AF65-F5344CB8AC3E}">
        <p14:creationId xmlns:p14="http://schemas.microsoft.com/office/powerpoint/2010/main" val="2844293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F8FB7F-3AED-19F2-3614-3F30CE365E8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4882159-7EFC-74C6-8575-91D0C7A5477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4EE192F-AD75-865E-6584-567901AC8DF9}"/>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3149BCD-BD66-A8C4-BCF3-8D5B4BB49F8C}"/>
              </a:ext>
            </a:extLst>
          </p:cNvPr>
          <p:cNvSpPr>
            <a:spLocks noGrp="1"/>
          </p:cNvSpPr>
          <p:nvPr>
            <p:ph type="dt" sz="half" idx="10"/>
          </p:nvPr>
        </p:nvSpPr>
        <p:spPr/>
        <p:txBody>
          <a:bodyPr/>
          <a:lstStyle/>
          <a:p>
            <a:fld id="{205271D9-CD61-8748-89B6-1CEFC37FB2DA}" type="datetime1">
              <a:rPr kumimoji="1" lang="ja-JP" altLang="en-US" smtClean="0"/>
              <a:t>2025/11/13</a:t>
            </a:fld>
            <a:endParaRPr kumimoji="1" lang="ja-JP" altLang="en-US"/>
          </a:p>
        </p:txBody>
      </p:sp>
      <p:sp>
        <p:nvSpPr>
          <p:cNvPr id="6" name="フッター プレースホルダー 5">
            <a:extLst>
              <a:ext uri="{FF2B5EF4-FFF2-40B4-BE49-F238E27FC236}">
                <a16:creationId xmlns:a16="http://schemas.microsoft.com/office/drawing/2014/main" id="{AE2B3680-1625-130B-7AB6-B5FE0D943D9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D521515-2AFC-F87F-4DF7-9136F71B2B3F}"/>
              </a:ext>
            </a:extLst>
          </p:cNvPr>
          <p:cNvSpPr>
            <a:spLocks noGrp="1"/>
          </p:cNvSpPr>
          <p:nvPr>
            <p:ph type="sldNum" sz="quarter" idx="12"/>
          </p:nvPr>
        </p:nvSpPr>
        <p:spPr/>
        <p:txBody>
          <a:bodyPr/>
          <a:lstStyle/>
          <a:p>
            <a:fld id="{8A1DCF87-A343-2942-AC87-406A0D08C33C}" type="slidenum">
              <a:rPr kumimoji="1" lang="ja-JP" altLang="en-US" smtClean="0"/>
              <a:t>‹#›</a:t>
            </a:fld>
            <a:endParaRPr kumimoji="1" lang="ja-JP" altLang="en-US"/>
          </a:p>
        </p:txBody>
      </p:sp>
    </p:spTree>
    <p:extLst>
      <p:ext uri="{BB962C8B-B14F-4D97-AF65-F5344CB8AC3E}">
        <p14:creationId xmlns:p14="http://schemas.microsoft.com/office/powerpoint/2010/main" val="2956028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2B3B5EA-76D2-2A26-CDA3-D7C3AA3C268B}"/>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4E70705-B82B-A189-13C0-83971DDB80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a:extLst>
              <a:ext uri="{FF2B5EF4-FFF2-40B4-BE49-F238E27FC236}">
                <a16:creationId xmlns:a16="http://schemas.microsoft.com/office/drawing/2014/main" id="{3D1BB62F-774F-64C7-B210-C1EBAACB5AD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MS PGothic" panose="020B0600070205080204" pitchFamily="34" charset="-128"/>
                <a:ea typeface="MS PGothic" panose="020B0600070205080204" pitchFamily="34" charset="-128"/>
              </a:defRPr>
            </a:lvl1pPr>
          </a:lstStyle>
          <a:p>
            <a:fld id="{32A91944-072C-5C47-946A-44E23C02E221}" type="datetime1">
              <a:rPr lang="ja-JP" altLang="en-US" smtClean="0"/>
              <a:t>2025/11/13</a:t>
            </a:fld>
            <a:endParaRPr lang="ja-JP" altLang="en-US"/>
          </a:p>
        </p:txBody>
      </p:sp>
      <p:sp>
        <p:nvSpPr>
          <p:cNvPr id="5" name="フッター プレースホルダー 4">
            <a:extLst>
              <a:ext uri="{FF2B5EF4-FFF2-40B4-BE49-F238E27FC236}">
                <a16:creationId xmlns:a16="http://schemas.microsoft.com/office/drawing/2014/main" id="{C5342D49-29C5-8607-2692-62DB26DACBE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MS PGothic" panose="020B0600070205080204" pitchFamily="34" charset="-128"/>
                <a:ea typeface="MS PGothic" panose="020B0600070205080204" pitchFamily="34" charset="-128"/>
              </a:defRPr>
            </a:lvl1pPr>
          </a:lstStyle>
          <a:p>
            <a:endParaRPr lang="ja-JP" altLang="en-US"/>
          </a:p>
        </p:txBody>
      </p:sp>
      <p:sp>
        <p:nvSpPr>
          <p:cNvPr id="6" name="スライド番号プレースホルダー 5">
            <a:extLst>
              <a:ext uri="{FF2B5EF4-FFF2-40B4-BE49-F238E27FC236}">
                <a16:creationId xmlns:a16="http://schemas.microsoft.com/office/drawing/2014/main" id="{12649B80-33F5-E3B1-9DB2-F3C274C0A50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MS PGothic" panose="020B0600070205080204" pitchFamily="34" charset="-128"/>
                <a:ea typeface="MS PGothic" panose="020B0600070205080204" pitchFamily="34" charset="-128"/>
              </a:defRPr>
            </a:lvl1pPr>
          </a:lstStyle>
          <a:p>
            <a:fld id="{8A1DCF87-A343-2942-AC87-406A0D08C33C}" type="slidenum">
              <a:rPr lang="ja-JP" altLang="en-US" smtClean="0"/>
              <a:pPr/>
              <a:t>‹#›</a:t>
            </a:fld>
            <a:endParaRPr lang="ja-JP" altLang="en-US"/>
          </a:p>
        </p:txBody>
      </p:sp>
    </p:spTree>
    <p:extLst>
      <p:ext uri="{BB962C8B-B14F-4D97-AF65-F5344CB8AC3E}">
        <p14:creationId xmlns:p14="http://schemas.microsoft.com/office/powerpoint/2010/main" val="4028782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MS PGothic" panose="020B0600070205080204" pitchFamily="34" charset="-128"/>
          <a:ea typeface="MS PGothic" panose="020B0600070205080204" pitchFamily="34" charset="-128"/>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b="0" i="0" kern="1200">
          <a:solidFill>
            <a:schemeClr val="tx1"/>
          </a:solidFill>
          <a:latin typeface="MS PGothic" panose="020B0600070205080204" pitchFamily="34" charset="-128"/>
          <a:ea typeface="MS PGothic" panose="020B0600070205080204" pitchFamily="34" charset="-128"/>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MS PGothic" panose="020B0600070205080204" pitchFamily="34" charset="-128"/>
          <a:ea typeface="MS PGothic" panose="020B0600070205080204" pitchFamily="34" charset="-128"/>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MS PGothic" panose="020B0600070205080204" pitchFamily="34" charset="-128"/>
          <a:ea typeface="MS PGothic" panose="020B0600070205080204" pitchFamily="34" charset="-128"/>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MS PGothic" panose="020B0600070205080204" pitchFamily="34" charset="-128"/>
          <a:ea typeface="MS PGothic" panose="020B0600070205080204" pitchFamily="3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30.sv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1.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3.wdp"/><Relationship Id="rId10" Type="http://schemas.openxmlformats.org/officeDocument/2006/relationships/image" Target="../media/image42.png"/><Relationship Id="rId4" Type="http://schemas.openxmlformats.org/officeDocument/2006/relationships/image" Target="../media/image5.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image" Target="../media/image8.jpg"/><Relationship Id="rId16" Type="http://schemas.microsoft.com/office/2007/relationships/hdphoto" Target="../media/hdphoto3.wdp"/><Relationship Id="rId1" Type="http://schemas.openxmlformats.org/officeDocument/2006/relationships/slideLayout" Target="../slideLayouts/slideLayout6.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5" Type="http://schemas.openxmlformats.org/officeDocument/2006/relationships/image" Target="../media/image5.pn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 Id="rId1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4.jpeg"/><Relationship Id="rId7"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図 16" descr="背景パターン&#10;&#10;AI 生成コンテンツは誤りを含む可能性があります。">
            <a:extLst>
              <a:ext uri="{FF2B5EF4-FFF2-40B4-BE49-F238E27FC236}">
                <a16:creationId xmlns:a16="http://schemas.microsoft.com/office/drawing/2014/main" id="{99BED60B-6263-50B7-41A6-F78F177CC46B}"/>
              </a:ext>
            </a:extLst>
          </p:cNvPr>
          <p:cNvPicPr>
            <a:picLocks noChangeAspect="1"/>
          </p:cNvPicPr>
          <p:nvPr/>
        </p:nvPicPr>
        <p:blipFill>
          <a:blip r:embed="rId3"/>
          <a:srcRect t="4687" b="9293"/>
          <a:stretch>
            <a:fillRect/>
          </a:stretch>
        </p:blipFill>
        <p:spPr>
          <a:xfrm>
            <a:off x="-2" y="-1"/>
            <a:ext cx="12192002" cy="6858001"/>
          </a:xfrm>
          <a:prstGeom prst="rect">
            <a:avLst/>
          </a:prstGeom>
        </p:spPr>
      </p:pic>
      <p:sp>
        <p:nvSpPr>
          <p:cNvPr id="2" name="タイトル 1">
            <a:extLst>
              <a:ext uri="{FF2B5EF4-FFF2-40B4-BE49-F238E27FC236}">
                <a16:creationId xmlns:a16="http://schemas.microsoft.com/office/drawing/2014/main" id="{B466580A-EE60-1AB8-7796-2535D26B314D}"/>
              </a:ext>
            </a:extLst>
          </p:cNvPr>
          <p:cNvSpPr>
            <a:spLocks noGrp="1"/>
          </p:cNvSpPr>
          <p:nvPr>
            <p:ph type="ctrTitle"/>
          </p:nvPr>
        </p:nvSpPr>
        <p:spPr>
          <a:xfrm>
            <a:off x="1110343" y="1544595"/>
            <a:ext cx="9971315" cy="2138405"/>
          </a:xfrm>
        </p:spPr>
        <p:txBody>
          <a:bodyPr>
            <a:noAutofit/>
          </a:bodyPr>
          <a:lstStyle/>
          <a:p>
            <a:r>
              <a:rPr lang="ja-JP" altLang="ja-JP"/>
              <a:t>人間の尊厳を考える</a:t>
            </a:r>
            <a:br>
              <a:rPr lang="en-US" altLang="ja-JP" dirty="0"/>
            </a:br>
            <a:r>
              <a:rPr lang="ja-JP" altLang="ja-JP"/>
              <a:t>円卓会議</a:t>
            </a:r>
            <a:r>
              <a:rPr lang="ja-JP" altLang="en-US"/>
              <a:t>２０２５</a:t>
            </a:r>
            <a:r>
              <a:rPr lang="ja-JP" altLang="ja-JP" sz="4000"/>
              <a:t> </a:t>
            </a:r>
            <a:endParaRPr lang="ja-JP" altLang="en-US" sz="4000"/>
          </a:p>
        </p:txBody>
      </p:sp>
      <p:sp>
        <p:nvSpPr>
          <p:cNvPr id="3" name="字幕 2">
            <a:extLst>
              <a:ext uri="{FF2B5EF4-FFF2-40B4-BE49-F238E27FC236}">
                <a16:creationId xmlns:a16="http://schemas.microsoft.com/office/drawing/2014/main" id="{32A0A7E5-9BD8-AD68-2878-1E4BC3E73DA7}"/>
              </a:ext>
            </a:extLst>
          </p:cNvPr>
          <p:cNvSpPr>
            <a:spLocks noGrp="1"/>
          </p:cNvSpPr>
          <p:nvPr>
            <p:ph type="subTitle" idx="1"/>
          </p:nvPr>
        </p:nvSpPr>
        <p:spPr>
          <a:xfrm>
            <a:off x="1524000" y="5335852"/>
            <a:ext cx="9144000" cy="1655763"/>
          </a:xfrm>
        </p:spPr>
        <p:txBody>
          <a:bodyPr>
            <a:normAutofit/>
          </a:bodyPr>
          <a:lstStyle/>
          <a:p>
            <a:r>
              <a:rPr lang="en-US" altLang="ja-JP" dirty="0"/>
              <a:t>NPO</a:t>
            </a:r>
            <a:r>
              <a:rPr lang="ja-JP" altLang="en-US"/>
              <a:t>法人日越ともいき支援会</a:t>
            </a:r>
            <a:endParaRPr kumimoji="1" lang="en-US" altLang="ja-JP" dirty="0"/>
          </a:p>
          <a:p>
            <a:r>
              <a:rPr kumimoji="1" lang="ja-JP" altLang="en-US"/>
              <a:t>代表理事　吉水慈豊</a:t>
            </a:r>
            <a:endParaRPr kumimoji="1" lang="en-US" altLang="ja-JP" dirty="0"/>
          </a:p>
          <a:p>
            <a:r>
              <a:rPr lang="en-US" altLang="ja-JP" dirty="0"/>
              <a:t>2025</a:t>
            </a:r>
            <a:r>
              <a:rPr lang="ja-JP" altLang="en-US"/>
              <a:t>年</a:t>
            </a:r>
            <a:r>
              <a:rPr lang="en-US" altLang="ja-JP" dirty="0"/>
              <a:t>11</a:t>
            </a:r>
            <a:r>
              <a:rPr lang="ja-JP" altLang="en-US"/>
              <a:t>月</a:t>
            </a:r>
            <a:r>
              <a:rPr lang="en-US" altLang="ja-JP" dirty="0"/>
              <a:t>19</a:t>
            </a:r>
            <a:r>
              <a:rPr lang="ja-JP" altLang="en-US"/>
              <a:t>日</a:t>
            </a:r>
            <a:endParaRPr kumimoji="1" lang="en-US" altLang="ja-JP" dirty="0"/>
          </a:p>
        </p:txBody>
      </p:sp>
    </p:spTree>
    <p:extLst>
      <p:ext uri="{BB962C8B-B14F-4D97-AF65-F5344CB8AC3E}">
        <p14:creationId xmlns:p14="http://schemas.microsoft.com/office/powerpoint/2010/main" val="2625826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FF5A7-1090-C2D8-A4DD-B67188B6CE39}"/>
            </a:ext>
          </a:extLst>
        </p:cNvPr>
        <p:cNvGrpSpPr/>
        <p:nvPr/>
      </p:nvGrpSpPr>
      <p:grpSpPr>
        <a:xfrm>
          <a:off x="0" y="0"/>
          <a:ext cx="0" cy="0"/>
          <a:chOff x="0" y="0"/>
          <a:chExt cx="0" cy="0"/>
        </a:xfrm>
      </p:grpSpPr>
      <p:sp>
        <p:nvSpPr>
          <p:cNvPr id="17" name="角丸四角形 16">
            <a:extLst>
              <a:ext uri="{FF2B5EF4-FFF2-40B4-BE49-F238E27FC236}">
                <a16:creationId xmlns:a16="http://schemas.microsoft.com/office/drawing/2014/main" id="{DAAEB11F-D403-F6E6-3C63-F9A26E86ADA4}"/>
              </a:ext>
            </a:extLst>
          </p:cNvPr>
          <p:cNvSpPr/>
          <p:nvPr/>
        </p:nvSpPr>
        <p:spPr>
          <a:xfrm>
            <a:off x="5834870" y="8876572"/>
            <a:ext cx="1501208" cy="1501208"/>
          </a:xfrm>
          <a:prstGeom prst="roundRect">
            <a:avLst>
              <a:gd name="adj" fmla="val 966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a:extLst>
              <a:ext uri="{FF2B5EF4-FFF2-40B4-BE49-F238E27FC236}">
                <a16:creationId xmlns:a16="http://schemas.microsoft.com/office/drawing/2014/main" id="{AFB9E3E7-D027-AB7C-2BC6-80AFD243C143}"/>
              </a:ext>
            </a:extLst>
          </p:cNvPr>
          <p:cNvSpPr/>
          <p:nvPr/>
        </p:nvSpPr>
        <p:spPr>
          <a:xfrm>
            <a:off x="3462870" y="8854215"/>
            <a:ext cx="1501208" cy="1501208"/>
          </a:xfrm>
          <a:prstGeom prst="roundRect">
            <a:avLst>
              <a:gd name="adj" fmla="val 1036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a:extLst>
              <a:ext uri="{FF2B5EF4-FFF2-40B4-BE49-F238E27FC236}">
                <a16:creationId xmlns:a16="http://schemas.microsoft.com/office/drawing/2014/main" id="{FC4204C0-4E55-59F7-767D-4B1E4B9143D5}"/>
              </a:ext>
            </a:extLst>
          </p:cNvPr>
          <p:cNvSpPr/>
          <p:nvPr/>
        </p:nvSpPr>
        <p:spPr>
          <a:xfrm>
            <a:off x="3462870" y="6920707"/>
            <a:ext cx="1501208" cy="1501208"/>
          </a:xfrm>
          <a:prstGeom prst="roundRect">
            <a:avLst>
              <a:gd name="adj" fmla="val 8966"/>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a:extLst>
              <a:ext uri="{FF2B5EF4-FFF2-40B4-BE49-F238E27FC236}">
                <a16:creationId xmlns:a16="http://schemas.microsoft.com/office/drawing/2014/main" id="{35920505-70B3-567D-A25A-800FF65E8664}"/>
              </a:ext>
            </a:extLst>
          </p:cNvPr>
          <p:cNvSpPr/>
          <p:nvPr/>
        </p:nvSpPr>
        <p:spPr>
          <a:xfrm>
            <a:off x="5839018" y="6914977"/>
            <a:ext cx="3782581" cy="1501208"/>
          </a:xfrm>
          <a:prstGeom prst="roundRect">
            <a:avLst>
              <a:gd name="adj" fmla="val 9666"/>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a:extLst>
              <a:ext uri="{FF2B5EF4-FFF2-40B4-BE49-F238E27FC236}">
                <a16:creationId xmlns:a16="http://schemas.microsoft.com/office/drawing/2014/main" id="{150676BA-33EA-B55D-D1E4-3EC1239D21EC}"/>
              </a:ext>
            </a:extLst>
          </p:cNvPr>
          <p:cNvSpPr/>
          <p:nvPr/>
        </p:nvSpPr>
        <p:spPr>
          <a:xfrm>
            <a:off x="8110612" y="8916346"/>
            <a:ext cx="1501208" cy="1501208"/>
          </a:xfrm>
          <a:prstGeom prst="roundRect">
            <a:avLst>
              <a:gd name="adj" fmla="val 1036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a:extLst>
              <a:ext uri="{FF2B5EF4-FFF2-40B4-BE49-F238E27FC236}">
                <a16:creationId xmlns:a16="http://schemas.microsoft.com/office/drawing/2014/main" id="{9D961FD0-6462-3779-842C-BBD7DC58937E}"/>
              </a:ext>
            </a:extLst>
          </p:cNvPr>
          <p:cNvSpPr/>
          <p:nvPr/>
        </p:nvSpPr>
        <p:spPr>
          <a:xfrm>
            <a:off x="10236069" y="6914977"/>
            <a:ext cx="1501208" cy="1501208"/>
          </a:xfrm>
          <a:prstGeom prst="roundRect">
            <a:avLst>
              <a:gd name="adj" fmla="val 8966"/>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14">
            <a:extLst>
              <a:ext uri="{FF2B5EF4-FFF2-40B4-BE49-F238E27FC236}">
                <a16:creationId xmlns:a16="http://schemas.microsoft.com/office/drawing/2014/main" id="{53710101-35A2-81EC-9149-4D4523A027FE}"/>
              </a:ext>
            </a:extLst>
          </p:cNvPr>
          <p:cNvSpPr>
            <a:spLocks noGrp="1"/>
          </p:cNvSpPr>
          <p:nvPr>
            <p:ph type="sldNum" sz="quarter" idx="12"/>
          </p:nvPr>
        </p:nvSpPr>
        <p:spPr>
          <a:xfrm>
            <a:off x="9324000" y="6424614"/>
            <a:ext cx="2743200" cy="365125"/>
          </a:xfrm>
        </p:spPr>
        <p:txBody>
          <a:bodyPr/>
          <a:lstStyle/>
          <a:p>
            <a:fld id="{8A1DCF87-A343-2942-AC87-406A0D08C33C}" type="slidenum">
              <a:rPr kumimoji="1" lang="ja-JP" altLang="en-US" smtClean="0"/>
              <a:t>9</a:t>
            </a:fld>
            <a:endParaRPr kumimoji="1" lang="ja-JP" altLang="en-US"/>
          </a:p>
        </p:txBody>
      </p:sp>
      <p:pic>
        <p:nvPicPr>
          <p:cNvPr id="13" name="図 12" descr="背景パターン&#10;&#10;AI 生成コンテンツは誤りを含む可能性があります。">
            <a:extLst>
              <a:ext uri="{FF2B5EF4-FFF2-40B4-BE49-F238E27FC236}">
                <a16:creationId xmlns:a16="http://schemas.microsoft.com/office/drawing/2014/main" id="{6275ED00-FD01-3E55-4646-364DE1A11D6A}"/>
              </a:ext>
            </a:extLst>
          </p:cNvPr>
          <p:cNvPicPr>
            <a:picLocks noChangeAspect="1"/>
          </p:cNvPicPr>
          <p:nvPr/>
        </p:nvPicPr>
        <p:blipFill>
          <a:blip r:embed="rId3"/>
          <a:srcRect t="30312" b="60437"/>
          <a:stretch>
            <a:fillRect/>
          </a:stretch>
        </p:blipFill>
        <p:spPr>
          <a:xfrm>
            <a:off x="0" y="0"/>
            <a:ext cx="12192000" cy="751841"/>
          </a:xfrm>
          <a:prstGeom prst="rect">
            <a:avLst/>
          </a:prstGeom>
        </p:spPr>
      </p:pic>
      <p:sp>
        <p:nvSpPr>
          <p:cNvPr id="14" name="タイトル 1">
            <a:extLst>
              <a:ext uri="{FF2B5EF4-FFF2-40B4-BE49-F238E27FC236}">
                <a16:creationId xmlns:a16="http://schemas.microsoft.com/office/drawing/2014/main" id="{F985445B-7156-36E5-2579-46070CB58EEA}"/>
              </a:ext>
            </a:extLst>
          </p:cNvPr>
          <p:cNvSpPr txBox="1">
            <a:spLocks/>
          </p:cNvSpPr>
          <p:nvPr/>
        </p:nvSpPr>
        <p:spPr>
          <a:xfrm>
            <a:off x="295088" y="68261"/>
            <a:ext cx="10691585" cy="61531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a:solidFill>
                  <a:schemeClr val="tx1">
                    <a:lumMod val="95000"/>
                    <a:lumOff val="5000"/>
                  </a:schemeClr>
                </a:solidFill>
              </a:rPr>
              <a:t>取り組み</a:t>
            </a:r>
          </a:p>
        </p:txBody>
      </p:sp>
      <p:pic>
        <p:nvPicPr>
          <p:cNvPr id="4" name="図 3" descr="ロゴ&#10;&#10;AI 生成コンテンツは誤りを含む可能性があります。">
            <a:extLst>
              <a:ext uri="{FF2B5EF4-FFF2-40B4-BE49-F238E27FC236}">
                <a16:creationId xmlns:a16="http://schemas.microsoft.com/office/drawing/2014/main" id="{396B3BE8-88C4-4EDD-FC60-9BD1C58BD0FB}"/>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10000" b="90000" l="10000" r="90000">
                        <a14:foregroundMark x1="35500" y1="50500" x2="35500" y2="50500"/>
                        <a14:foregroundMark x1="34333" y1="59000" x2="34333" y2="59000"/>
                        <a14:foregroundMark x1="61667" y1="52500" x2="61667" y2="52500"/>
                        <a14:foregroundMark x1="67500" y1="60000" x2="67500" y2="60000"/>
                        <a14:foregroundMark x1="57667" y1="72000" x2="57667" y2="72000"/>
                        <a14:foregroundMark x1="50000" y1="70833" x2="50000" y2="70833"/>
                        <a14:foregroundMark x1="41667" y1="72000" x2="41667" y2="72000"/>
                      </a14:backgroundRemoval>
                    </a14:imgEffect>
                    <a14:imgEffect>
                      <a14:saturation sat="0"/>
                    </a14:imgEffect>
                  </a14:imgLayer>
                </a14:imgProps>
              </a:ext>
            </a:extLst>
          </a:blip>
          <a:srcRect t="27671" b="21307"/>
          <a:stretch>
            <a:fillRect/>
          </a:stretch>
        </p:blipFill>
        <p:spPr>
          <a:xfrm>
            <a:off x="10718417" y="0"/>
            <a:ext cx="1473583" cy="751841"/>
          </a:xfrm>
          <a:prstGeom prst="rect">
            <a:avLst/>
          </a:prstGeom>
        </p:spPr>
      </p:pic>
      <p:sp>
        <p:nvSpPr>
          <p:cNvPr id="8" name="テキスト ボックス 7">
            <a:extLst>
              <a:ext uri="{FF2B5EF4-FFF2-40B4-BE49-F238E27FC236}">
                <a16:creationId xmlns:a16="http://schemas.microsoft.com/office/drawing/2014/main" id="{BA89E45C-6994-F620-7452-EE4135CB8719}"/>
              </a:ext>
            </a:extLst>
          </p:cNvPr>
          <p:cNvSpPr txBox="1"/>
          <p:nvPr/>
        </p:nvSpPr>
        <p:spPr>
          <a:xfrm>
            <a:off x="2111360" y="11164824"/>
            <a:ext cx="5146672" cy="1015663"/>
          </a:xfrm>
          <a:prstGeom prst="rect">
            <a:avLst/>
          </a:prstGeom>
          <a:noFill/>
        </p:spPr>
        <p:txBody>
          <a:bodyPr wrap="square" rtlCol="0">
            <a:spAutoFit/>
          </a:bodyPr>
          <a:lstStyle/>
          <a:p>
            <a:r>
              <a:rPr lang="ja-JP" altLang="en-US" sz="1200"/>
              <a:t>私たちの支援活動 </a:t>
            </a:r>
            <a:endParaRPr lang="en-US" altLang="ja-JP" sz="1200" dirty="0"/>
          </a:p>
          <a:p>
            <a:r>
              <a:rPr lang="ja-JP" altLang="en-US" sz="1200"/>
              <a:t>・法的支援／生活支援／転職支援  </a:t>
            </a:r>
          </a:p>
          <a:p>
            <a:r>
              <a:rPr lang="ja-JP" altLang="en-US" sz="1200"/>
              <a:t>・弁護士・行政書士・自治体・企業と連携 </a:t>
            </a:r>
          </a:p>
          <a:p>
            <a:br>
              <a:rPr kumimoji="1" lang="en-US" altLang="ja-JP" sz="1200" dirty="0"/>
            </a:br>
            <a:r>
              <a:rPr kumimoji="1" lang="ja-JP" altLang="en-US" sz="1200"/>
              <a:t>早期発見、適切な支援、制度改善を推進する</a:t>
            </a:r>
          </a:p>
        </p:txBody>
      </p:sp>
      <p:sp>
        <p:nvSpPr>
          <p:cNvPr id="12" name="テキスト ボックス 11">
            <a:extLst>
              <a:ext uri="{FF2B5EF4-FFF2-40B4-BE49-F238E27FC236}">
                <a16:creationId xmlns:a16="http://schemas.microsoft.com/office/drawing/2014/main" id="{9D45EAFD-C636-B6B9-CCCD-68F96550E956}"/>
              </a:ext>
            </a:extLst>
          </p:cNvPr>
          <p:cNvSpPr txBox="1"/>
          <p:nvPr/>
        </p:nvSpPr>
        <p:spPr>
          <a:xfrm>
            <a:off x="6277013" y="6079037"/>
            <a:ext cx="5811065" cy="369332"/>
          </a:xfrm>
          <a:prstGeom prst="rect">
            <a:avLst/>
          </a:prstGeom>
          <a:noFill/>
        </p:spPr>
        <p:txBody>
          <a:bodyPr wrap="square" rtlCol="0">
            <a:spAutoFit/>
          </a:bodyPr>
          <a:lstStyle/>
          <a:p>
            <a:r>
              <a:rPr lang="en-US" altLang="ja-JP" u="sng" dirty="0"/>
              <a:t>→→</a:t>
            </a:r>
            <a:r>
              <a:rPr kumimoji="1" lang="ja-JP" altLang="en-US" u="sng"/>
              <a:t>安心して・不自由のない生活、働ける再出発の場へ</a:t>
            </a:r>
          </a:p>
        </p:txBody>
      </p:sp>
      <p:pic>
        <p:nvPicPr>
          <p:cNvPr id="33" name="グラフィックス 32" descr="転送 単色塗りつぶし">
            <a:extLst>
              <a:ext uri="{FF2B5EF4-FFF2-40B4-BE49-F238E27FC236}">
                <a16:creationId xmlns:a16="http://schemas.microsoft.com/office/drawing/2014/main" id="{AE4CF584-9E44-3C43-9904-75B742BE1C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10456416" y="8407074"/>
            <a:ext cx="613173" cy="613173"/>
          </a:xfrm>
          <a:prstGeom prst="rect">
            <a:avLst/>
          </a:prstGeom>
        </p:spPr>
      </p:pic>
      <p:sp>
        <p:nvSpPr>
          <p:cNvPr id="41" name="テキスト ボックス 40">
            <a:extLst>
              <a:ext uri="{FF2B5EF4-FFF2-40B4-BE49-F238E27FC236}">
                <a16:creationId xmlns:a16="http://schemas.microsoft.com/office/drawing/2014/main" id="{E8DFF081-FC57-1DF6-8240-C7C3F9F980D7}"/>
              </a:ext>
            </a:extLst>
          </p:cNvPr>
          <p:cNvSpPr txBox="1"/>
          <p:nvPr/>
        </p:nvSpPr>
        <p:spPr>
          <a:xfrm>
            <a:off x="-3503992" y="4462394"/>
            <a:ext cx="2358038" cy="3231654"/>
          </a:xfrm>
          <a:prstGeom prst="rect">
            <a:avLst/>
          </a:prstGeom>
          <a:noFill/>
        </p:spPr>
        <p:txBody>
          <a:bodyPr wrap="square" rtlCol="0">
            <a:spAutoFit/>
          </a:bodyPr>
          <a:lstStyle/>
          <a:p>
            <a:r>
              <a:rPr lang="ja-JP" altLang="en-US" sz="1200"/>
              <a:t>多くの若者が「家族を支えたい」「より良い未来を築きたい」という思いから日本での就労を希望します。</a:t>
            </a:r>
          </a:p>
          <a:p>
            <a:r>
              <a:rPr lang="ja-JP" altLang="en-US" sz="1200"/>
              <a:t>しかし現地では、仲介業者（ブローカー）を通じて手続きが進められ、</a:t>
            </a:r>
            <a:r>
              <a:rPr lang="ja-JP" altLang="en-US" sz="1200" b="1"/>
              <a:t>高額な手数料や保証金を支払うために借金を抱える</a:t>
            </a:r>
            <a:r>
              <a:rPr lang="ja-JP" altLang="en-US" sz="1200"/>
              <a:t>ケースがほとんどです。</a:t>
            </a:r>
          </a:p>
          <a:p>
            <a:r>
              <a:rPr lang="ja-JP" altLang="en-US" sz="1200"/>
              <a:t>経済的に追い詰められた状況の中で、日本行きを「希望」として決断し、借金返済のために働かざるを得ない構造ができあがっています。</a:t>
            </a:r>
          </a:p>
          <a:p>
            <a:r>
              <a:rPr lang="ja-JP" altLang="en-US" sz="1200"/>
              <a:t>こうして来日した時点で、すでに多くの人が負債と不安を背負い、日本での生活を始めています。</a:t>
            </a:r>
          </a:p>
        </p:txBody>
      </p:sp>
      <p:sp>
        <p:nvSpPr>
          <p:cNvPr id="42" name="テキスト ボックス 41">
            <a:extLst>
              <a:ext uri="{FF2B5EF4-FFF2-40B4-BE49-F238E27FC236}">
                <a16:creationId xmlns:a16="http://schemas.microsoft.com/office/drawing/2014/main" id="{4C3267AC-F533-28F0-7A35-AC21B758E5C6}"/>
              </a:ext>
            </a:extLst>
          </p:cNvPr>
          <p:cNvSpPr txBox="1"/>
          <p:nvPr/>
        </p:nvSpPr>
        <p:spPr>
          <a:xfrm>
            <a:off x="6024149" y="7038031"/>
            <a:ext cx="2505889" cy="1015663"/>
          </a:xfrm>
          <a:prstGeom prst="rect">
            <a:avLst/>
          </a:prstGeom>
          <a:noFill/>
        </p:spPr>
        <p:txBody>
          <a:bodyPr wrap="square" rtlCol="0">
            <a:spAutoFit/>
          </a:bodyPr>
          <a:lstStyle/>
          <a:p>
            <a:r>
              <a:rPr lang="ja-JP" altLang="en-US" sz="1200"/>
              <a:t>・暴言・差別・孤立による精神的被害</a:t>
            </a:r>
          </a:p>
          <a:p>
            <a:r>
              <a:rPr lang="ja-JP" altLang="en-US" sz="1200"/>
              <a:t>・未払賃金・借金返済の負担による金銭的困窮</a:t>
            </a:r>
          </a:p>
          <a:p>
            <a:r>
              <a:rPr lang="ja-JP" altLang="en-US" sz="1200"/>
              <a:t>・長時間労働・劣悪環境による身体的疲弊</a:t>
            </a:r>
          </a:p>
        </p:txBody>
      </p:sp>
      <p:sp>
        <p:nvSpPr>
          <p:cNvPr id="21" name="テキスト ボックス 20">
            <a:extLst>
              <a:ext uri="{FF2B5EF4-FFF2-40B4-BE49-F238E27FC236}">
                <a16:creationId xmlns:a16="http://schemas.microsoft.com/office/drawing/2014/main" id="{22C0F3D7-998A-C7B0-7389-8351D2CB8AF6}"/>
              </a:ext>
            </a:extLst>
          </p:cNvPr>
          <p:cNvSpPr txBox="1"/>
          <p:nvPr/>
        </p:nvSpPr>
        <p:spPr>
          <a:xfrm>
            <a:off x="741595" y="9442510"/>
            <a:ext cx="1448184" cy="369332"/>
          </a:xfrm>
          <a:prstGeom prst="rect">
            <a:avLst/>
          </a:prstGeom>
          <a:noFill/>
        </p:spPr>
        <p:txBody>
          <a:bodyPr wrap="square" rtlCol="0">
            <a:spAutoFit/>
          </a:bodyPr>
          <a:lstStyle/>
          <a:p>
            <a:r>
              <a:rPr kumimoji="1" lang="ja-JP" altLang="en-US"/>
              <a:t>日本へ入国</a:t>
            </a:r>
          </a:p>
        </p:txBody>
      </p:sp>
      <p:sp>
        <p:nvSpPr>
          <p:cNvPr id="22" name="テキスト ボックス 21">
            <a:extLst>
              <a:ext uri="{FF2B5EF4-FFF2-40B4-BE49-F238E27FC236}">
                <a16:creationId xmlns:a16="http://schemas.microsoft.com/office/drawing/2014/main" id="{59FC5D3E-707A-2D36-BA5F-2C8F74E208E8}"/>
              </a:ext>
            </a:extLst>
          </p:cNvPr>
          <p:cNvSpPr txBox="1"/>
          <p:nvPr/>
        </p:nvSpPr>
        <p:spPr>
          <a:xfrm>
            <a:off x="3183954" y="9652290"/>
            <a:ext cx="2133918" cy="369332"/>
          </a:xfrm>
          <a:prstGeom prst="rect">
            <a:avLst/>
          </a:prstGeom>
          <a:noFill/>
        </p:spPr>
        <p:txBody>
          <a:bodyPr wrap="none" rtlCol="0">
            <a:spAutoFit/>
          </a:bodyPr>
          <a:lstStyle/>
          <a:p>
            <a:r>
              <a:rPr lang="ja-JP" altLang="en-US"/>
              <a:t>制度の抜け穴・狭間</a:t>
            </a:r>
          </a:p>
        </p:txBody>
      </p:sp>
      <p:sp>
        <p:nvSpPr>
          <p:cNvPr id="43" name="テキスト ボックス 42">
            <a:extLst>
              <a:ext uri="{FF2B5EF4-FFF2-40B4-BE49-F238E27FC236}">
                <a16:creationId xmlns:a16="http://schemas.microsoft.com/office/drawing/2014/main" id="{A0810BA5-37F5-1ACE-5542-7918C0578BED}"/>
              </a:ext>
            </a:extLst>
          </p:cNvPr>
          <p:cNvSpPr txBox="1"/>
          <p:nvPr/>
        </p:nvSpPr>
        <p:spPr>
          <a:xfrm>
            <a:off x="5921321" y="9570538"/>
            <a:ext cx="1685077" cy="646331"/>
          </a:xfrm>
          <a:prstGeom prst="rect">
            <a:avLst/>
          </a:prstGeom>
          <a:noFill/>
        </p:spPr>
        <p:txBody>
          <a:bodyPr wrap="none" rtlCol="0">
            <a:spAutoFit/>
          </a:bodyPr>
          <a:lstStyle/>
          <a:p>
            <a:r>
              <a:rPr kumimoji="1" lang="ja-JP" altLang="en-US"/>
              <a:t>精神的・金銭的</a:t>
            </a:r>
            <a:endParaRPr kumimoji="1" lang="en-US" altLang="ja-JP" dirty="0"/>
          </a:p>
          <a:p>
            <a:r>
              <a:rPr kumimoji="1" lang="ja-JP" altLang="en-US"/>
              <a:t>・身体的被害</a:t>
            </a:r>
          </a:p>
        </p:txBody>
      </p:sp>
      <p:sp>
        <p:nvSpPr>
          <p:cNvPr id="44" name="テキスト ボックス 43">
            <a:extLst>
              <a:ext uri="{FF2B5EF4-FFF2-40B4-BE49-F238E27FC236}">
                <a16:creationId xmlns:a16="http://schemas.microsoft.com/office/drawing/2014/main" id="{E43DF432-8084-2558-2006-518F80F4DE5D}"/>
              </a:ext>
            </a:extLst>
          </p:cNvPr>
          <p:cNvSpPr txBox="1"/>
          <p:nvPr/>
        </p:nvSpPr>
        <p:spPr>
          <a:xfrm>
            <a:off x="8435688" y="9778460"/>
            <a:ext cx="646331" cy="369332"/>
          </a:xfrm>
          <a:prstGeom prst="rect">
            <a:avLst/>
          </a:prstGeom>
          <a:noFill/>
        </p:spPr>
        <p:txBody>
          <a:bodyPr wrap="none" rtlCol="0">
            <a:spAutoFit/>
          </a:bodyPr>
          <a:lstStyle/>
          <a:p>
            <a:r>
              <a:rPr kumimoji="1" lang="ja-JP" altLang="en-US"/>
              <a:t>困窮</a:t>
            </a:r>
          </a:p>
        </p:txBody>
      </p:sp>
      <p:sp>
        <p:nvSpPr>
          <p:cNvPr id="45" name="テキスト ボックス 44">
            <a:extLst>
              <a:ext uri="{FF2B5EF4-FFF2-40B4-BE49-F238E27FC236}">
                <a16:creationId xmlns:a16="http://schemas.microsoft.com/office/drawing/2014/main" id="{F86E9CC9-1069-B9B7-3F99-58275FC1D17A}"/>
              </a:ext>
            </a:extLst>
          </p:cNvPr>
          <p:cNvSpPr txBox="1"/>
          <p:nvPr/>
        </p:nvSpPr>
        <p:spPr>
          <a:xfrm>
            <a:off x="8120339" y="9304612"/>
            <a:ext cx="1223412" cy="369332"/>
          </a:xfrm>
          <a:prstGeom prst="rect">
            <a:avLst/>
          </a:prstGeom>
          <a:noFill/>
        </p:spPr>
        <p:txBody>
          <a:bodyPr wrap="none" rtlCol="0">
            <a:spAutoFit/>
          </a:bodyPr>
          <a:lstStyle/>
          <a:p>
            <a:r>
              <a:rPr lang="ja-JP" altLang="en-US"/>
              <a:t>失踪・犯罪</a:t>
            </a:r>
            <a:endParaRPr kumimoji="1" lang="ja-JP" altLang="en-US"/>
          </a:p>
        </p:txBody>
      </p:sp>
      <p:sp>
        <p:nvSpPr>
          <p:cNvPr id="10" name="テキスト ボックス 9">
            <a:extLst>
              <a:ext uri="{FF2B5EF4-FFF2-40B4-BE49-F238E27FC236}">
                <a16:creationId xmlns:a16="http://schemas.microsoft.com/office/drawing/2014/main" id="{85322773-E29E-CE7C-4BD4-72D104CDBE86}"/>
              </a:ext>
            </a:extLst>
          </p:cNvPr>
          <p:cNvSpPr txBox="1"/>
          <p:nvPr/>
        </p:nvSpPr>
        <p:spPr>
          <a:xfrm>
            <a:off x="3717980" y="7971047"/>
            <a:ext cx="1107996" cy="369332"/>
          </a:xfrm>
          <a:prstGeom prst="rect">
            <a:avLst/>
          </a:prstGeom>
          <a:noFill/>
        </p:spPr>
        <p:txBody>
          <a:bodyPr wrap="none" rtlCol="0">
            <a:spAutoFit/>
          </a:bodyPr>
          <a:lstStyle/>
          <a:p>
            <a:r>
              <a:rPr kumimoji="1" lang="ja-JP" altLang="en-US"/>
              <a:t>適正雇用</a:t>
            </a:r>
          </a:p>
        </p:txBody>
      </p:sp>
      <p:sp>
        <p:nvSpPr>
          <p:cNvPr id="11" name="テキスト ボックス 10">
            <a:extLst>
              <a:ext uri="{FF2B5EF4-FFF2-40B4-BE49-F238E27FC236}">
                <a16:creationId xmlns:a16="http://schemas.microsoft.com/office/drawing/2014/main" id="{F7C24B77-9186-519F-91B1-2819AD46B158}"/>
              </a:ext>
            </a:extLst>
          </p:cNvPr>
          <p:cNvSpPr txBox="1"/>
          <p:nvPr/>
        </p:nvSpPr>
        <p:spPr>
          <a:xfrm>
            <a:off x="6542953" y="7207509"/>
            <a:ext cx="2318263" cy="923330"/>
          </a:xfrm>
          <a:prstGeom prst="rect">
            <a:avLst/>
          </a:prstGeom>
          <a:noFill/>
        </p:spPr>
        <p:txBody>
          <a:bodyPr wrap="none" rtlCol="0">
            <a:spAutoFit/>
          </a:bodyPr>
          <a:lstStyle/>
          <a:p>
            <a:r>
              <a:rPr kumimoji="1" lang="ja-JP" altLang="en-US"/>
              <a:t>技術の向上</a:t>
            </a:r>
            <a:endParaRPr kumimoji="1" lang="en-US" altLang="ja-JP" dirty="0"/>
          </a:p>
          <a:p>
            <a:r>
              <a:rPr lang="ja-JP" altLang="en-US"/>
              <a:t>日本語の向上</a:t>
            </a:r>
            <a:endParaRPr lang="en-US" altLang="ja-JP" dirty="0"/>
          </a:p>
          <a:p>
            <a:r>
              <a:rPr kumimoji="1" lang="ja-JP" altLang="en-US"/>
              <a:t>貯金・家族への仕送り</a:t>
            </a:r>
          </a:p>
        </p:txBody>
      </p:sp>
      <p:sp>
        <p:nvSpPr>
          <p:cNvPr id="16" name="テキスト ボックス 15">
            <a:extLst>
              <a:ext uri="{FF2B5EF4-FFF2-40B4-BE49-F238E27FC236}">
                <a16:creationId xmlns:a16="http://schemas.microsoft.com/office/drawing/2014/main" id="{9CBDAFDE-8F30-8427-AD21-55C5248B77A7}"/>
              </a:ext>
            </a:extLst>
          </p:cNvPr>
          <p:cNvSpPr txBox="1"/>
          <p:nvPr/>
        </p:nvSpPr>
        <p:spPr>
          <a:xfrm>
            <a:off x="9324000" y="7232383"/>
            <a:ext cx="1996059" cy="923330"/>
          </a:xfrm>
          <a:prstGeom prst="rect">
            <a:avLst/>
          </a:prstGeom>
          <a:noFill/>
        </p:spPr>
        <p:txBody>
          <a:bodyPr wrap="none" rtlCol="0">
            <a:spAutoFit/>
          </a:bodyPr>
          <a:lstStyle/>
          <a:p>
            <a:r>
              <a:rPr kumimoji="1" lang="ja-JP" altLang="en-US"/>
              <a:t>キャリア形成</a:t>
            </a:r>
            <a:endParaRPr kumimoji="1" lang="en-US" altLang="ja-JP" dirty="0"/>
          </a:p>
          <a:p>
            <a:r>
              <a:rPr lang="ja-JP" altLang="en-US"/>
              <a:t>社会参加</a:t>
            </a:r>
            <a:endParaRPr lang="en-US" altLang="ja-JP" dirty="0"/>
          </a:p>
          <a:p>
            <a:r>
              <a:rPr kumimoji="1" lang="ja-JP" altLang="en-US"/>
              <a:t>不自由のない生活</a:t>
            </a:r>
          </a:p>
        </p:txBody>
      </p:sp>
      <p:pic>
        <p:nvPicPr>
          <p:cNvPr id="38" name="グラフィックス 37" descr="戻る 単色塗りつぶし">
            <a:extLst>
              <a:ext uri="{FF2B5EF4-FFF2-40B4-BE49-F238E27FC236}">
                <a16:creationId xmlns:a16="http://schemas.microsoft.com/office/drawing/2014/main" id="{65B8AC47-8E59-0578-0EA3-2A5CD0F043C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967023">
            <a:off x="4400486" y="10111988"/>
            <a:ext cx="1085547" cy="1085547"/>
          </a:xfrm>
          <a:prstGeom prst="rect">
            <a:avLst/>
          </a:prstGeom>
        </p:spPr>
      </p:pic>
      <p:pic>
        <p:nvPicPr>
          <p:cNvPr id="40" name="グラフィックス 39" descr="戻る 単色塗りつぶし">
            <a:extLst>
              <a:ext uri="{FF2B5EF4-FFF2-40B4-BE49-F238E27FC236}">
                <a16:creationId xmlns:a16="http://schemas.microsoft.com/office/drawing/2014/main" id="{86C426F8-E824-E553-E1B5-EECFD2D574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967023">
            <a:off x="6715259" y="10146640"/>
            <a:ext cx="1085547" cy="1085547"/>
          </a:xfrm>
          <a:prstGeom prst="rect">
            <a:avLst/>
          </a:prstGeom>
        </p:spPr>
      </p:pic>
      <p:pic>
        <p:nvPicPr>
          <p:cNvPr id="46" name="グラフィックス 45" descr="戻る 単色塗りつぶし">
            <a:extLst>
              <a:ext uri="{FF2B5EF4-FFF2-40B4-BE49-F238E27FC236}">
                <a16:creationId xmlns:a16="http://schemas.microsoft.com/office/drawing/2014/main" id="{E0118D46-5BB4-170B-AA2E-D055CA37CC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967023">
            <a:off x="9030032" y="10181292"/>
            <a:ext cx="1085547" cy="1085547"/>
          </a:xfrm>
          <a:prstGeom prst="rect">
            <a:avLst/>
          </a:prstGeom>
        </p:spPr>
      </p:pic>
      <p:sp>
        <p:nvSpPr>
          <p:cNvPr id="47" name="正方形/長方形 46">
            <a:extLst>
              <a:ext uri="{FF2B5EF4-FFF2-40B4-BE49-F238E27FC236}">
                <a16:creationId xmlns:a16="http://schemas.microsoft.com/office/drawing/2014/main" id="{321AFE3A-C95F-D137-AA04-E0AC7F28C824}"/>
              </a:ext>
            </a:extLst>
          </p:cNvPr>
          <p:cNvSpPr>
            <a:spLocks noGrp="1" noRot="1" noMove="1" noResize="1" noEditPoints="1" noAdjustHandles="1" noChangeArrowheads="1" noChangeShapeType="1"/>
          </p:cNvSpPr>
          <p:nvPr/>
        </p:nvSpPr>
        <p:spPr>
          <a:xfrm>
            <a:off x="584122" y="2159048"/>
            <a:ext cx="4804190" cy="43678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角丸四角形 47">
            <a:extLst>
              <a:ext uri="{FF2B5EF4-FFF2-40B4-BE49-F238E27FC236}">
                <a16:creationId xmlns:a16="http://schemas.microsoft.com/office/drawing/2014/main" id="{64734A93-D25F-B9E5-E900-312B9C5545BD}"/>
              </a:ext>
            </a:extLst>
          </p:cNvPr>
          <p:cNvSpPr/>
          <p:nvPr/>
        </p:nvSpPr>
        <p:spPr>
          <a:xfrm>
            <a:off x="771907" y="8863111"/>
            <a:ext cx="1501208" cy="1501208"/>
          </a:xfrm>
          <a:prstGeom prst="roundRect">
            <a:avLst>
              <a:gd name="adj" fmla="val 8966"/>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2CA7A22A-1446-79A5-EDA6-3E6F245CFBF8}"/>
              </a:ext>
            </a:extLst>
          </p:cNvPr>
          <p:cNvSpPr txBox="1"/>
          <p:nvPr/>
        </p:nvSpPr>
        <p:spPr>
          <a:xfrm>
            <a:off x="576584" y="7624177"/>
            <a:ext cx="2125903" cy="646331"/>
          </a:xfrm>
          <a:prstGeom prst="rect">
            <a:avLst/>
          </a:prstGeom>
          <a:noFill/>
        </p:spPr>
        <p:txBody>
          <a:bodyPr wrap="none" rtlCol="0">
            <a:spAutoFit/>
          </a:bodyPr>
          <a:lstStyle/>
          <a:p>
            <a:r>
              <a:rPr kumimoji="1" lang="ja-JP" altLang="en-US"/>
              <a:t>適正な送り出し機関</a:t>
            </a:r>
          </a:p>
          <a:p>
            <a:endParaRPr kumimoji="1" lang="ja-JP" altLang="en-US"/>
          </a:p>
        </p:txBody>
      </p:sp>
      <p:sp>
        <p:nvSpPr>
          <p:cNvPr id="50" name="テキスト ボックス 49">
            <a:extLst>
              <a:ext uri="{FF2B5EF4-FFF2-40B4-BE49-F238E27FC236}">
                <a16:creationId xmlns:a16="http://schemas.microsoft.com/office/drawing/2014/main" id="{FFA0AAD7-6D76-2A37-CC57-CE23309A86C9}"/>
              </a:ext>
            </a:extLst>
          </p:cNvPr>
          <p:cNvSpPr txBox="1"/>
          <p:nvPr/>
        </p:nvSpPr>
        <p:spPr>
          <a:xfrm>
            <a:off x="-5246840" y="9847537"/>
            <a:ext cx="1890261" cy="369332"/>
          </a:xfrm>
          <a:prstGeom prst="rect">
            <a:avLst/>
          </a:prstGeom>
          <a:noFill/>
        </p:spPr>
        <p:txBody>
          <a:bodyPr wrap="none" rtlCol="0">
            <a:spAutoFit/>
          </a:bodyPr>
          <a:lstStyle/>
          <a:p>
            <a:r>
              <a:rPr kumimoji="1" lang="ja-JP" altLang="en-US"/>
              <a:t>悪質なブローカー</a:t>
            </a:r>
          </a:p>
        </p:txBody>
      </p:sp>
      <p:pic>
        <p:nvPicPr>
          <p:cNvPr id="51" name="グラフィックス 50" descr="戻る 単色塗りつぶし">
            <a:extLst>
              <a:ext uri="{FF2B5EF4-FFF2-40B4-BE49-F238E27FC236}">
                <a16:creationId xmlns:a16="http://schemas.microsoft.com/office/drawing/2014/main" id="{35D5E619-259E-02A2-3A21-16E5513D2F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048739">
            <a:off x="-1798825" y="8745245"/>
            <a:ext cx="1085547" cy="1085547"/>
          </a:xfrm>
          <a:prstGeom prst="rect">
            <a:avLst/>
          </a:prstGeom>
        </p:spPr>
      </p:pic>
      <p:sp>
        <p:nvSpPr>
          <p:cNvPr id="54" name="右矢印 53">
            <a:extLst>
              <a:ext uri="{FF2B5EF4-FFF2-40B4-BE49-F238E27FC236}">
                <a16:creationId xmlns:a16="http://schemas.microsoft.com/office/drawing/2014/main" id="{555EE3AE-7331-A109-6C5E-A342A90A6E40}"/>
              </a:ext>
            </a:extLst>
          </p:cNvPr>
          <p:cNvSpPr/>
          <p:nvPr/>
        </p:nvSpPr>
        <p:spPr>
          <a:xfrm rot="16200000">
            <a:off x="9880964" y="9252484"/>
            <a:ext cx="2211417" cy="8429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2D0445BC-8072-DA06-D61E-4589251214B4}"/>
              </a:ext>
            </a:extLst>
          </p:cNvPr>
          <p:cNvSpPr txBox="1"/>
          <p:nvPr/>
        </p:nvSpPr>
        <p:spPr>
          <a:xfrm>
            <a:off x="437425" y="806294"/>
            <a:ext cx="11341855" cy="738664"/>
          </a:xfrm>
          <a:prstGeom prst="rect">
            <a:avLst/>
          </a:prstGeom>
          <a:noFill/>
        </p:spPr>
        <p:txBody>
          <a:bodyPr wrap="square" rtlCol="0">
            <a:spAutoFit/>
          </a:bodyPr>
          <a:lstStyle/>
          <a:p>
            <a:r>
              <a:rPr lang="ja-JP" altLang="en-US" sz="1400"/>
              <a:t>日本では、技能実習や特定技能など外国人を受け入れる制度が整備されていますが、現場では制度の想定を超え、支援が届かない人々が多く存在します。特にベトナム人労働者の中には、借金や情報不足、言語の壁から孤立し、深刻な困難を抱える人も少なくありません。私たちは、こうした制度の狭間にいる人々に寄り添い、再出発を支援するとともに、共に生きる社会のあり方を問い続けています。</a:t>
            </a:r>
          </a:p>
        </p:txBody>
      </p:sp>
      <p:sp>
        <p:nvSpPr>
          <p:cNvPr id="56" name="正方形/長方形 55">
            <a:extLst>
              <a:ext uri="{FF2B5EF4-FFF2-40B4-BE49-F238E27FC236}">
                <a16:creationId xmlns:a16="http://schemas.microsoft.com/office/drawing/2014/main" id="{D3301B75-CBD4-AA48-84FA-E4E16526F08B}"/>
              </a:ext>
            </a:extLst>
          </p:cNvPr>
          <p:cNvSpPr>
            <a:spLocks noGrp="1" noRot="1" noMove="1" noResize="1" noEditPoints="1" noAdjustHandles="1" noChangeArrowheads="1" noChangeShapeType="1"/>
          </p:cNvSpPr>
          <p:nvPr/>
        </p:nvSpPr>
        <p:spPr>
          <a:xfrm>
            <a:off x="5921320" y="2159046"/>
            <a:ext cx="5686557" cy="357326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角丸四角形 118">
            <a:extLst>
              <a:ext uri="{FF2B5EF4-FFF2-40B4-BE49-F238E27FC236}">
                <a16:creationId xmlns:a16="http://schemas.microsoft.com/office/drawing/2014/main" id="{B860C3D1-DF36-181B-03DA-2E59EF06CE23}"/>
              </a:ext>
            </a:extLst>
          </p:cNvPr>
          <p:cNvSpPr/>
          <p:nvPr/>
        </p:nvSpPr>
        <p:spPr>
          <a:xfrm flipV="1">
            <a:off x="536502" y="1913552"/>
            <a:ext cx="6612346" cy="96272"/>
          </a:xfrm>
          <a:prstGeom prst="roundRect">
            <a:avLst>
              <a:gd name="adj" fmla="val 50000"/>
            </a:avLst>
          </a:prstGeom>
          <a:gradFill flip="none" rotWithShape="1">
            <a:gsLst>
              <a:gs pos="28000">
                <a:srgbClr val="FFC000"/>
              </a:gs>
              <a:gs pos="65000">
                <a:schemeClr val="accent2">
                  <a:lumMod val="60000"/>
                  <a:lumOff val="40000"/>
                </a:schemeClr>
              </a:gs>
              <a:gs pos="47000">
                <a:srgbClr val="FFDE77"/>
              </a:gs>
              <a:gs pos="80000">
                <a:srgbClr val="FB7B43">
                  <a:lumMod val="95756"/>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ctr"/>
            <a:endParaRPr kumimoji="1" lang="ja-JP" altLang="en-US">
              <a:solidFill>
                <a:schemeClr val="tx1"/>
              </a:solidFill>
            </a:endParaRPr>
          </a:p>
        </p:txBody>
      </p:sp>
      <p:sp>
        <p:nvSpPr>
          <p:cNvPr id="58" name="テキスト ボックス 57">
            <a:extLst>
              <a:ext uri="{FF2B5EF4-FFF2-40B4-BE49-F238E27FC236}">
                <a16:creationId xmlns:a16="http://schemas.microsoft.com/office/drawing/2014/main" id="{A342597F-2642-96D3-2765-AE3C4704AA63}"/>
              </a:ext>
            </a:extLst>
          </p:cNvPr>
          <p:cNvSpPr txBox="1"/>
          <p:nvPr/>
        </p:nvSpPr>
        <p:spPr>
          <a:xfrm>
            <a:off x="590511" y="1629843"/>
            <a:ext cx="6109365" cy="400110"/>
          </a:xfrm>
          <a:prstGeom prst="rect">
            <a:avLst/>
          </a:prstGeom>
          <a:noFill/>
        </p:spPr>
        <p:txBody>
          <a:bodyPr wrap="none" rtlCol="0">
            <a:spAutoFit/>
          </a:bodyPr>
          <a:lstStyle/>
          <a:p>
            <a:r>
              <a:rPr lang="ja-JP" altLang="en-US" sz="2000">
                <a:solidFill>
                  <a:schemeClr val="tx1">
                    <a:lumMod val="95000"/>
                    <a:lumOff val="5000"/>
                  </a:schemeClr>
                </a:solidFill>
              </a:rPr>
              <a:t>在留外国人の受入れから就労までの過程・支援の流れ</a:t>
            </a:r>
          </a:p>
        </p:txBody>
      </p:sp>
      <p:sp>
        <p:nvSpPr>
          <p:cNvPr id="59" name="角丸四角形 58">
            <a:extLst>
              <a:ext uri="{FF2B5EF4-FFF2-40B4-BE49-F238E27FC236}">
                <a16:creationId xmlns:a16="http://schemas.microsoft.com/office/drawing/2014/main" id="{E2B115CB-65FC-3EAC-FA41-3E800C467DFE}"/>
              </a:ext>
            </a:extLst>
          </p:cNvPr>
          <p:cNvSpPr>
            <a:spLocks/>
          </p:cNvSpPr>
          <p:nvPr/>
        </p:nvSpPr>
        <p:spPr>
          <a:xfrm>
            <a:off x="931710" y="2430980"/>
            <a:ext cx="4109013" cy="440842"/>
          </a:xfrm>
          <a:prstGeom prst="roundRect">
            <a:avLst/>
          </a:prstGeom>
          <a:solidFill>
            <a:schemeClr val="accent3">
              <a:lumMod val="60000"/>
              <a:lumOff val="4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0" name="角丸四角形 59">
            <a:extLst>
              <a:ext uri="{FF2B5EF4-FFF2-40B4-BE49-F238E27FC236}">
                <a16:creationId xmlns:a16="http://schemas.microsoft.com/office/drawing/2014/main" id="{F1EFD8B9-0CC9-3E4A-6776-57337441804F}"/>
              </a:ext>
            </a:extLst>
          </p:cNvPr>
          <p:cNvSpPr>
            <a:spLocks/>
          </p:cNvSpPr>
          <p:nvPr/>
        </p:nvSpPr>
        <p:spPr>
          <a:xfrm>
            <a:off x="910597" y="3636000"/>
            <a:ext cx="1870243" cy="458611"/>
          </a:xfrm>
          <a:prstGeom prst="roundRect">
            <a:avLst/>
          </a:prstGeom>
          <a:solidFill>
            <a:schemeClr val="accent3">
              <a:lumMod val="60000"/>
              <a:lumOff val="40000"/>
            </a:schemeClr>
          </a:solidFill>
          <a:ln>
            <a:solidFill>
              <a:schemeClr val="tx1">
                <a:lumMod val="95000"/>
                <a:lumOff val="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ja-JP" altLang="en-US" sz="1200"/>
              <a:t>技術向上・日本語向上</a:t>
            </a:r>
            <a:endParaRPr kumimoji="1" lang="ja-JP" altLang="en-US" sz="1200"/>
          </a:p>
        </p:txBody>
      </p:sp>
      <p:sp>
        <p:nvSpPr>
          <p:cNvPr id="61" name="角丸四角形 60">
            <a:extLst>
              <a:ext uri="{FF2B5EF4-FFF2-40B4-BE49-F238E27FC236}">
                <a16:creationId xmlns:a16="http://schemas.microsoft.com/office/drawing/2014/main" id="{C68AB9C3-B985-FA37-58B8-61604832C8B1}"/>
              </a:ext>
            </a:extLst>
          </p:cNvPr>
          <p:cNvSpPr>
            <a:spLocks/>
          </p:cNvSpPr>
          <p:nvPr/>
        </p:nvSpPr>
        <p:spPr>
          <a:xfrm>
            <a:off x="910598" y="4657921"/>
            <a:ext cx="1870243" cy="458611"/>
          </a:xfrm>
          <a:prstGeom prst="roundRect">
            <a:avLst/>
          </a:prstGeom>
          <a:solidFill>
            <a:schemeClr val="accent3">
              <a:lumMod val="60000"/>
              <a:lumOff val="40000"/>
            </a:schemeClr>
          </a:solidFill>
          <a:ln>
            <a:solidFill>
              <a:schemeClr val="tx1">
                <a:lumMod val="95000"/>
                <a:lumOff val="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ja-JP" altLang="en-US" sz="1200"/>
              <a:t>貯金・家族への仕送り</a:t>
            </a:r>
          </a:p>
        </p:txBody>
      </p:sp>
      <p:sp>
        <p:nvSpPr>
          <p:cNvPr id="62" name="角丸四角形 61">
            <a:extLst>
              <a:ext uri="{FF2B5EF4-FFF2-40B4-BE49-F238E27FC236}">
                <a16:creationId xmlns:a16="http://schemas.microsoft.com/office/drawing/2014/main" id="{A31CCEBA-063F-A63F-3776-11A504E1ACBB}"/>
              </a:ext>
            </a:extLst>
          </p:cNvPr>
          <p:cNvSpPr>
            <a:spLocks/>
          </p:cNvSpPr>
          <p:nvPr/>
        </p:nvSpPr>
        <p:spPr>
          <a:xfrm>
            <a:off x="910597" y="5642566"/>
            <a:ext cx="1870243" cy="704341"/>
          </a:xfrm>
          <a:prstGeom prst="roundRect">
            <a:avLst/>
          </a:prstGeom>
          <a:solidFill>
            <a:schemeClr val="accent3">
              <a:lumMod val="60000"/>
              <a:lumOff val="40000"/>
            </a:schemeClr>
          </a:solidFill>
          <a:ln>
            <a:solidFill>
              <a:schemeClr val="tx1">
                <a:lumMod val="95000"/>
                <a:lumOff val="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1" lang="ja-JP" altLang="en-US" sz="1200"/>
              <a:t>キャリア形成</a:t>
            </a:r>
            <a:br>
              <a:rPr kumimoji="1" lang="en-US" altLang="ja-JP" sz="1200" dirty="0"/>
            </a:br>
            <a:r>
              <a:rPr kumimoji="1" lang="ja-JP" altLang="en-US" sz="1200"/>
              <a:t>安心して・不自由のない生活へ</a:t>
            </a:r>
          </a:p>
        </p:txBody>
      </p:sp>
      <p:sp>
        <p:nvSpPr>
          <p:cNvPr id="63" name="角丸四角形 62">
            <a:extLst>
              <a:ext uri="{FF2B5EF4-FFF2-40B4-BE49-F238E27FC236}">
                <a16:creationId xmlns:a16="http://schemas.microsoft.com/office/drawing/2014/main" id="{36992F1C-7F84-6EA1-612D-E420F9B88E33}"/>
              </a:ext>
            </a:extLst>
          </p:cNvPr>
          <p:cNvSpPr>
            <a:spLocks/>
          </p:cNvSpPr>
          <p:nvPr/>
        </p:nvSpPr>
        <p:spPr>
          <a:xfrm>
            <a:off x="3170480" y="3636001"/>
            <a:ext cx="1870243" cy="1804248"/>
          </a:xfrm>
          <a:prstGeom prst="roundRect">
            <a:avLst>
              <a:gd name="adj" fmla="val 415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1" name="曲折矢印 80">
            <a:extLst>
              <a:ext uri="{FF2B5EF4-FFF2-40B4-BE49-F238E27FC236}">
                <a16:creationId xmlns:a16="http://schemas.microsoft.com/office/drawing/2014/main" id="{E6E5E7C1-5419-B5DE-7EF9-3585BA74779B}"/>
              </a:ext>
            </a:extLst>
          </p:cNvPr>
          <p:cNvSpPr>
            <a:spLocks/>
          </p:cNvSpPr>
          <p:nvPr/>
        </p:nvSpPr>
        <p:spPr>
          <a:xfrm rot="5400000">
            <a:off x="3240487" y="2685751"/>
            <a:ext cx="583748" cy="1255979"/>
          </a:xfrm>
          <a:prstGeom prst="bentArrow">
            <a:avLst>
              <a:gd name="adj1" fmla="val 0"/>
              <a:gd name="adj2" fmla="val 5771"/>
              <a:gd name="adj3" fmla="val 21248"/>
              <a:gd name="adj4" fmla="val 16548"/>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1">
                    <a:lumMod val="75000"/>
                    <a:lumOff val="25000"/>
                  </a:schemeClr>
                </a:solidFill>
              </a:ln>
              <a:solidFill>
                <a:schemeClr val="tx1">
                  <a:lumMod val="75000"/>
                  <a:lumOff val="25000"/>
                </a:schemeClr>
              </a:solidFill>
            </a:endParaRPr>
          </a:p>
        </p:txBody>
      </p:sp>
      <p:sp>
        <p:nvSpPr>
          <p:cNvPr id="82" name="曲折矢印 81">
            <a:extLst>
              <a:ext uri="{FF2B5EF4-FFF2-40B4-BE49-F238E27FC236}">
                <a16:creationId xmlns:a16="http://schemas.microsoft.com/office/drawing/2014/main" id="{5A88D6C3-C6F4-DBB1-F6F1-61F16C69E755}"/>
              </a:ext>
            </a:extLst>
          </p:cNvPr>
          <p:cNvSpPr>
            <a:spLocks/>
          </p:cNvSpPr>
          <p:nvPr/>
        </p:nvSpPr>
        <p:spPr>
          <a:xfrm rot="16200000" flipH="1">
            <a:off x="2093226" y="2742606"/>
            <a:ext cx="583748" cy="1142271"/>
          </a:xfrm>
          <a:prstGeom prst="bentArrow">
            <a:avLst>
              <a:gd name="adj1" fmla="val 0"/>
              <a:gd name="adj2" fmla="val 5771"/>
              <a:gd name="adj3" fmla="val 21248"/>
              <a:gd name="adj4" fmla="val 16548"/>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1">
                    <a:lumMod val="75000"/>
                    <a:lumOff val="25000"/>
                  </a:schemeClr>
                </a:solidFill>
              </a:ln>
              <a:solidFill>
                <a:schemeClr val="tx1">
                  <a:lumMod val="75000"/>
                  <a:lumOff val="25000"/>
                </a:schemeClr>
              </a:solidFill>
            </a:endParaRPr>
          </a:p>
        </p:txBody>
      </p:sp>
      <p:sp>
        <p:nvSpPr>
          <p:cNvPr id="83" name="減算記号 82">
            <a:extLst>
              <a:ext uri="{FF2B5EF4-FFF2-40B4-BE49-F238E27FC236}">
                <a16:creationId xmlns:a16="http://schemas.microsoft.com/office/drawing/2014/main" id="{7061B424-E018-132B-565B-F3696D6E8D5B}"/>
              </a:ext>
            </a:extLst>
          </p:cNvPr>
          <p:cNvSpPr>
            <a:spLocks/>
          </p:cNvSpPr>
          <p:nvPr/>
        </p:nvSpPr>
        <p:spPr>
          <a:xfrm rot="5400000">
            <a:off x="2864519" y="2859113"/>
            <a:ext cx="212843" cy="177632"/>
          </a:xfrm>
          <a:prstGeom prst="mathMinus">
            <a:avLst>
              <a:gd name="adj1" fmla="val 0"/>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1">
                    <a:lumMod val="75000"/>
                    <a:lumOff val="25000"/>
                  </a:schemeClr>
                </a:solidFill>
              </a:ln>
              <a:solidFill>
                <a:schemeClr val="tx1">
                  <a:lumMod val="75000"/>
                  <a:lumOff val="25000"/>
                </a:schemeClr>
              </a:solidFill>
            </a:endParaRPr>
          </a:p>
        </p:txBody>
      </p:sp>
      <p:cxnSp>
        <p:nvCxnSpPr>
          <p:cNvPr id="87" name="直線矢印コネクタ 86">
            <a:extLst>
              <a:ext uri="{FF2B5EF4-FFF2-40B4-BE49-F238E27FC236}">
                <a16:creationId xmlns:a16="http://schemas.microsoft.com/office/drawing/2014/main" id="{03D3B746-7105-6972-08FA-AFBB1552D895}"/>
              </a:ext>
            </a:extLst>
          </p:cNvPr>
          <p:cNvCxnSpPr>
            <a:cxnSpLocks/>
            <a:stCxn id="60" idx="2"/>
            <a:endCxn id="61" idx="0"/>
          </p:cNvCxnSpPr>
          <p:nvPr/>
        </p:nvCxnSpPr>
        <p:spPr>
          <a:xfrm>
            <a:off x="1845719" y="4094611"/>
            <a:ext cx="1" cy="563310"/>
          </a:xfrm>
          <a:prstGeom prst="straightConnector1">
            <a:avLst/>
          </a:prstGeom>
          <a:ln>
            <a:solidFill>
              <a:schemeClr val="tx1">
                <a:lumMod val="95000"/>
                <a:lumOff val="5000"/>
              </a:schemeClr>
            </a:solidFill>
            <a:headEnd w="med" len="lg"/>
            <a:tailEnd type="triangle" w="med" len="lg"/>
          </a:ln>
        </p:spPr>
        <p:style>
          <a:lnRef idx="2">
            <a:schemeClr val="accent1"/>
          </a:lnRef>
          <a:fillRef idx="0">
            <a:schemeClr val="accent1"/>
          </a:fillRef>
          <a:effectRef idx="1">
            <a:schemeClr val="accent1"/>
          </a:effectRef>
          <a:fontRef idx="minor">
            <a:schemeClr val="tx1"/>
          </a:fontRef>
        </p:style>
      </p:cxnSp>
      <p:cxnSp>
        <p:nvCxnSpPr>
          <p:cNvPr id="88" name="直線矢印コネクタ 87">
            <a:extLst>
              <a:ext uri="{FF2B5EF4-FFF2-40B4-BE49-F238E27FC236}">
                <a16:creationId xmlns:a16="http://schemas.microsoft.com/office/drawing/2014/main" id="{17CC7F47-8855-DD92-48C9-DDB3BBFB0E20}"/>
              </a:ext>
            </a:extLst>
          </p:cNvPr>
          <p:cNvCxnSpPr>
            <a:cxnSpLocks/>
            <a:stCxn id="61" idx="2"/>
            <a:endCxn id="62" idx="0"/>
          </p:cNvCxnSpPr>
          <p:nvPr/>
        </p:nvCxnSpPr>
        <p:spPr>
          <a:xfrm flipH="1">
            <a:off x="1845719" y="5116532"/>
            <a:ext cx="1" cy="526034"/>
          </a:xfrm>
          <a:prstGeom prst="straightConnector1">
            <a:avLst/>
          </a:prstGeom>
          <a:ln>
            <a:solidFill>
              <a:schemeClr val="tx1">
                <a:lumMod val="95000"/>
                <a:lumOff val="5000"/>
              </a:schemeClr>
            </a:solidFill>
            <a:tailEnd type="triangle" w="med" len="lg"/>
          </a:ln>
        </p:spPr>
        <p:style>
          <a:lnRef idx="2">
            <a:schemeClr val="accent1"/>
          </a:lnRef>
          <a:fillRef idx="0">
            <a:schemeClr val="accent1"/>
          </a:fillRef>
          <a:effectRef idx="1">
            <a:schemeClr val="accent1"/>
          </a:effectRef>
          <a:fontRef idx="minor">
            <a:schemeClr val="tx1"/>
          </a:fontRef>
        </p:style>
      </p:cxnSp>
      <p:sp>
        <p:nvSpPr>
          <p:cNvPr id="92" name="テキスト ボックス 91">
            <a:extLst>
              <a:ext uri="{FF2B5EF4-FFF2-40B4-BE49-F238E27FC236}">
                <a16:creationId xmlns:a16="http://schemas.microsoft.com/office/drawing/2014/main" id="{0C8A1FE7-DF5E-5C30-0B16-5184884F5CEF}"/>
              </a:ext>
            </a:extLst>
          </p:cNvPr>
          <p:cNvSpPr txBox="1">
            <a:spLocks/>
          </p:cNvSpPr>
          <p:nvPr/>
        </p:nvSpPr>
        <p:spPr>
          <a:xfrm>
            <a:off x="1245493" y="2494914"/>
            <a:ext cx="1082348" cy="307777"/>
          </a:xfrm>
          <a:prstGeom prst="rect">
            <a:avLst/>
          </a:prstGeom>
          <a:noFill/>
        </p:spPr>
        <p:txBody>
          <a:bodyPr wrap="none" rtlCol="0">
            <a:spAutoFit/>
          </a:bodyPr>
          <a:lstStyle/>
          <a:p>
            <a:r>
              <a:rPr kumimoji="1" lang="ja-JP" altLang="en-US" sz="1400">
                <a:solidFill>
                  <a:schemeClr val="bg1"/>
                </a:solidFill>
              </a:rPr>
              <a:t>日本へ入国</a:t>
            </a:r>
          </a:p>
        </p:txBody>
      </p:sp>
      <p:sp>
        <p:nvSpPr>
          <p:cNvPr id="93" name="角丸四角形 92">
            <a:extLst>
              <a:ext uri="{FF2B5EF4-FFF2-40B4-BE49-F238E27FC236}">
                <a16:creationId xmlns:a16="http://schemas.microsoft.com/office/drawing/2014/main" id="{F156B597-6A77-1FDA-3933-2C5E4B846C96}"/>
              </a:ext>
            </a:extLst>
          </p:cNvPr>
          <p:cNvSpPr>
            <a:spLocks/>
          </p:cNvSpPr>
          <p:nvPr/>
        </p:nvSpPr>
        <p:spPr>
          <a:xfrm>
            <a:off x="2462636" y="2538715"/>
            <a:ext cx="2497395" cy="252783"/>
          </a:xfrm>
          <a:prstGeom prst="roundRect">
            <a:avLst/>
          </a:prstGeom>
          <a:solidFill>
            <a:schemeClr val="accent2">
              <a:lumMod val="20000"/>
              <a:lumOff val="80000"/>
            </a:schemeClr>
          </a:solidFill>
          <a:ln>
            <a:solidFill>
              <a:schemeClr val="accent2">
                <a:lumMod val="20000"/>
                <a:lumOff val="8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kumimoji="1" lang="ja-JP" altLang="en-US" sz="1200">
                <a:solidFill>
                  <a:schemeClr val="tx1">
                    <a:lumMod val="75000"/>
                    <a:lumOff val="25000"/>
                  </a:schemeClr>
                </a:solidFill>
              </a:rPr>
              <a:t>技能実習・</a:t>
            </a:r>
            <a:r>
              <a:rPr lang="ja-JP" altLang="en-US" sz="1200">
                <a:solidFill>
                  <a:schemeClr val="tx1">
                    <a:lumMod val="75000"/>
                    <a:lumOff val="25000"/>
                  </a:schemeClr>
                </a:solidFill>
              </a:rPr>
              <a:t>特定技能・技人国など</a:t>
            </a:r>
            <a:endParaRPr kumimoji="1" lang="en-US" altLang="ja-JP" sz="1200" dirty="0">
              <a:solidFill>
                <a:schemeClr val="tx1">
                  <a:lumMod val="75000"/>
                  <a:lumOff val="25000"/>
                </a:schemeClr>
              </a:solidFill>
            </a:endParaRPr>
          </a:p>
        </p:txBody>
      </p:sp>
      <p:sp>
        <p:nvSpPr>
          <p:cNvPr id="95" name="角丸四角形 94">
            <a:extLst>
              <a:ext uri="{FF2B5EF4-FFF2-40B4-BE49-F238E27FC236}">
                <a16:creationId xmlns:a16="http://schemas.microsoft.com/office/drawing/2014/main" id="{4EB64652-73C7-6AE2-575E-3E86680FF260}"/>
              </a:ext>
            </a:extLst>
          </p:cNvPr>
          <p:cNvSpPr>
            <a:spLocks/>
          </p:cNvSpPr>
          <p:nvPr/>
        </p:nvSpPr>
        <p:spPr>
          <a:xfrm>
            <a:off x="1158397" y="3150329"/>
            <a:ext cx="1411718" cy="247645"/>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50">
                <a:solidFill>
                  <a:schemeClr val="tx1">
                    <a:lumMod val="95000"/>
                    <a:lumOff val="5000"/>
                  </a:schemeClr>
                </a:solidFill>
              </a:rPr>
              <a:t>適正な受け入れ</a:t>
            </a:r>
            <a:endParaRPr kumimoji="1" lang="ja-JP" altLang="en-US" sz="1050"/>
          </a:p>
        </p:txBody>
      </p:sp>
      <p:sp>
        <p:nvSpPr>
          <p:cNvPr id="96" name="角丸四角形 95">
            <a:extLst>
              <a:ext uri="{FF2B5EF4-FFF2-40B4-BE49-F238E27FC236}">
                <a16:creationId xmlns:a16="http://schemas.microsoft.com/office/drawing/2014/main" id="{B63B6B4B-6F74-1237-5342-10B13269BD6A}"/>
              </a:ext>
            </a:extLst>
          </p:cNvPr>
          <p:cNvSpPr>
            <a:spLocks/>
          </p:cNvSpPr>
          <p:nvPr/>
        </p:nvSpPr>
        <p:spPr>
          <a:xfrm>
            <a:off x="3399099" y="3152700"/>
            <a:ext cx="1411718" cy="247645"/>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50">
                <a:solidFill>
                  <a:schemeClr val="tx1">
                    <a:lumMod val="95000"/>
                    <a:lumOff val="5000"/>
                  </a:schemeClr>
                </a:solidFill>
              </a:rPr>
              <a:t>制度の抜け穴・狭間</a:t>
            </a:r>
          </a:p>
        </p:txBody>
      </p:sp>
      <p:sp>
        <p:nvSpPr>
          <p:cNvPr id="7" name="テキスト ボックス 6">
            <a:extLst>
              <a:ext uri="{FF2B5EF4-FFF2-40B4-BE49-F238E27FC236}">
                <a16:creationId xmlns:a16="http://schemas.microsoft.com/office/drawing/2014/main" id="{D6809A0A-18B2-61F7-3DCC-F7B641BEEB03}"/>
              </a:ext>
            </a:extLst>
          </p:cNvPr>
          <p:cNvSpPr txBox="1">
            <a:spLocks/>
          </p:cNvSpPr>
          <p:nvPr/>
        </p:nvSpPr>
        <p:spPr>
          <a:xfrm>
            <a:off x="3254815" y="3671779"/>
            <a:ext cx="1705216" cy="1754326"/>
          </a:xfrm>
          <a:prstGeom prst="rect">
            <a:avLst/>
          </a:prstGeom>
          <a:noFill/>
        </p:spPr>
        <p:txBody>
          <a:bodyPr wrap="square" rtlCol="0">
            <a:spAutoFit/>
          </a:bodyPr>
          <a:lstStyle/>
          <a:p>
            <a:r>
              <a:rPr kumimoji="1" lang="ja-JP" altLang="en-US" sz="1200">
                <a:solidFill>
                  <a:schemeClr val="bg2">
                    <a:lumMod val="90000"/>
                  </a:schemeClr>
                </a:solidFill>
              </a:rPr>
              <a:t>多額借金</a:t>
            </a:r>
            <a:endParaRPr lang="en-US" altLang="ja-JP" sz="1200" dirty="0">
              <a:solidFill>
                <a:schemeClr val="bg2">
                  <a:lumMod val="90000"/>
                </a:schemeClr>
              </a:solidFill>
            </a:endParaRPr>
          </a:p>
          <a:p>
            <a:r>
              <a:rPr kumimoji="1" lang="ja-JP" altLang="en-US" sz="1200">
                <a:solidFill>
                  <a:schemeClr val="bg2">
                    <a:lumMod val="90000"/>
                  </a:schemeClr>
                </a:solidFill>
              </a:rPr>
              <a:t>不当解雇</a:t>
            </a:r>
            <a:endParaRPr kumimoji="1" lang="en-US" altLang="ja-JP" sz="1200" dirty="0">
              <a:solidFill>
                <a:schemeClr val="bg2">
                  <a:lumMod val="90000"/>
                </a:schemeClr>
              </a:solidFill>
            </a:endParaRPr>
          </a:p>
          <a:p>
            <a:r>
              <a:rPr lang="ja-JP" altLang="en-US" sz="1200">
                <a:solidFill>
                  <a:schemeClr val="bg2">
                    <a:lumMod val="90000"/>
                  </a:schemeClr>
                </a:solidFill>
              </a:rPr>
              <a:t>賃金不払い</a:t>
            </a:r>
            <a:endParaRPr lang="en-US" altLang="ja-JP" sz="1200" dirty="0">
              <a:solidFill>
                <a:schemeClr val="bg2">
                  <a:lumMod val="90000"/>
                </a:schemeClr>
              </a:solidFill>
            </a:endParaRPr>
          </a:p>
          <a:p>
            <a:r>
              <a:rPr kumimoji="1" lang="ja-JP" altLang="en-US" sz="1200">
                <a:solidFill>
                  <a:schemeClr val="bg2">
                    <a:lumMod val="90000"/>
                  </a:schemeClr>
                </a:solidFill>
              </a:rPr>
              <a:t>妊産婦不当解雇</a:t>
            </a:r>
            <a:endParaRPr kumimoji="1" lang="en-US" altLang="ja-JP" sz="1200" dirty="0">
              <a:solidFill>
                <a:schemeClr val="bg2">
                  <a:lumMod val="90000"/>
                </a:schemeClr>
              </a:solidFill>
            </a:endParaRPr>
          </a:p>
          <a:p>
            <a:r>
              <a:rPr kumimoji="1" lang="ja-JP" altLang="en-US" sz="1200">
                <a:solidFill>
                  <a:schemeClr val="bg2">
                    <a:lumMod val="90000"/>
                  </a:schemeClr>
                </a:solidFill>
              </a:rPr>
              <a:t>強制帰国</a:t>
            </a:r>
            <a:endParaRPr kumimoji="1" lang="en-US" altLang="ja-JP" sz="1200" dirty="0">
              <a:solidFill>
                <a:schemeClr val="bg2">
                  <a:lumMod val="90000"/>
                </a:schemeClr>
              </a:solidFill>
            </a:endParaRPr>
          </a:p>
          <a:p>
            <a:r>
              <a:rPr lang="ja-JP" altLang="en-US" sz="1200">
                <a:solidFill>
                  <a:schemeClr val="bg2">
                    <a:lumMod val="90000"/>
                  </a:schemeClr>
                </a:solidFill>
              </a:rPr>
              <a:t>退職勧奨</a:t>
            </a:r>
            <a:endParaRPr lang="en-US" altLang="ja-JP" sz="1200" dirty="0">
              <a:solidFill>
                <a:schemeClr val="bg2">
                  <a:lumMod val="90000"/>
                </a:schemeClr>
              </a:solidFill>
            </a:endParaRPr>
          </a:p>
          <a:p>
            <a:r>
              <a:rPr lang="ja-JP" altLang="en-US" sz="1200">
                <a:solidFill>
                  <a:schemeClr val="bg2">
                    <a:lumMod val="90000"/>
                  </a:schemeClr>
                </a:solidFill>
              </a:rPr>
              <a:t>セクハラ</a:t>
            </a:r>
            <a:endParaRPr lang="en-US" altLang="ja-JP" sz="1200" dirty="0">
              <a:solidFill>
                <a:schemeClr val="bg2">
                  <a:lumMod val="90000"/>
                </a:schemeClr>
              </a:solidFill>
            </a:endParaRPr>
          </a:p>
          <a:p>
            <a:r>
              <a:rPr lang="ja-JP" altLang="en-US" sz="1200">
                <a:solidFill>
                  <a:schemeClr val="bg2">
                    <a:lumMod val="90000"/>
                  </a:schemeClr>
                </a:solidFill>
              </a:rPr>
              <a:t>パワハラ</a:t>
            </a:r>
            <a:endParaRPr lang="en-US" altLang="ja-JP" sz="1200" dirty="0">
              <a:solidFill>
                <a:schemeClr val="bg2">
                  <a:lumMod val="90000"/>
                </a:schemeClr>
              </a:solidFill>
            </a:endParaRPr>
          </a:p>
          <a:p>
            <a:pPr algn="r"/>
            <a:r>
              <a:rPr lang="ja-JP" altLang="en-US" sz="1200">
                <a:solidFill>
                  <a:schemeClr val="bg2">
                    <a:lumMod val="90000"/>
                  </a:schemeClr>
                </a:solidFill>
              </a:rPr>
              <a:t>など</a:t>
            </a:r>
            <a:endParaRPr lang="en-US" altLang="ja-JP" sz="1200" dirty="0">
              <a:solidFill>
                <a:schemeClr val="bg2">
                  <a:lumMod val="90000"/>
                </a:schemeClr>
              </a:solidFill>
            </a:endParaRPr>
          </a:p>
        </p:txBody>
      </p:sp>
      <p:sp>
        <p:nvSpPr>
          <p:cNvPr id="116" name="円/楕円 115">
            <a:extLst>
              <a:ext uri="{FF2B5EF4-FFF2-40B4-BE49-F238E27FC236}">
                <a16:creationId xmlns:a16="http://schemas.microsoft.com/office/drawing/2014/main" id="{BD5E4DA5-5B9B-CE95-61FE-99ABDF166ADD}"/>
              </a:ext>
            </a:extLst>
          </p:cNvPr>
          <p:cNvSpPr/>
          <p:nvPr/>
        </p:nvSpPr>
        <p:spPr>
          <a:xfrm>
            <a:off x="7414005" y="2706221"/>
            <a:ext cx="2529282" cy="252928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Google Shape;275;p12">
            <a:extLst>
              <a:ext uri="{FF2B5EF4-FFF2-40B4-BE49-F238E27FC236}">
                <a16:creationId xmlns:a16="http://schemas.microsoft.com/office/drawing/2014/main" id="{331C3A76-FE6F-2EBB-1E7A-3276AB959716}"/>
              </a:ext>
            </a:extLst>
          </p:cNvPr>
          <p:cNvSpPr/>
          <p:nvPr/>
        </p:nvSpPr>
        <p:spPr>
          <a:xfrm>
            <a:off x="6658038" y="2446773"/>
            <a:ext cx="1872000" cy="468000"/>
          </a:xfrm>
          <a:prstGeom prst="roundRect">
            <a:avLst>
              <a:gd name="adj" fmla="val 16667"/>
            </a:avLst>
          </a:prstGeom>
          <a:solidFill>
            <a:srgbClr val="FF7A39"/>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a:solidFill>
                  <a:schemeClr val="bg1"/>
                </a:solidFill>
                <a:latin typeface="MS PGothic"/>
                <a:ea typeface="MS PGothic"/>
                <a:cs typeface="MS PGothic"/>
                <a:sym typeface="MS PGothic"/>
              </a:rPr>
              <a:t>SNSによる情報発信</a:t>
            </a:r>
            <a:endParaRPr sz="1100" dirty="0">
              <a:solidFill>
                <a:schemeClr val="bg1"/>
              </a:solidFill>
            </a:endParaRPr>
          </a:p>
        </p:txBody>
      </p:sp>
      <p:sp>
        <p:nvSpPr>
          <p:cNvPr id="100" name="Google Shape;256;p12">
            <a:extLst>
              <a:ext uri="{FF2B5EF4-FFF2-40B4-BE49-F238E27FC236}">
                <a16:creationId xmlns:a16="http://schemas.microsoft.com/office/drawing/2014/main" id="{EE0334BB-1E72-5983-67C3-AFF4CDD441D8}"/>
              </a:ext>
            </a:extLst>
          </p:cNvPr>
          <p:cNvSpPr/>
          <p:nvPr/>
        </p:nvSpPr>
        <p:spPr>
          <a:xfrm>
            <a:off x="8883775" y="2449331"/>
            <a:ext cx="1872000" cy="468000"/>
          </a:xfrm>
          <a:prstGeom prst="roundRect">
            <a:avLst>
              <a:gd name="adj" fmla="val 16667"/>
            </a:avLst>
          </a:prstGeom>
          <a:solidFill>
            <a:srgbClr val="FF7A39"/>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200" b="1">
                <a:solidFill>
                  <a:schemeClr val="bg1"/>
                </a:solidFill>
                <a:latin typeface="MS PGothic"/>
                <a:ea typeface="MS PGothic"/>
                <a:cs typeface="MS PGothic"/>
                <a:sym typeface="MS PGothic"/>
              </a:rPr>
              <a:t>一時的保護・生活支援</a:t>
            </a:r>
            <a:endParaRPr sz="1050" dirty="0">
              <a:solidFill>
                <a:schemeClr val="bg1"/>
              </a:solidFill>
            </a:endParaRPr>
          </a:p>
        </p:txBody>
      </p:sp>
      <p:sp>
        <p:nvSpPr>
          <p:cNvPr id="101" name="Google Shape;275;p12">
            <a:extLst>
              <a:ext uri="{FF2B5EF4-FFF2-40B4-BE49-F238E27FC236}">
                <a16:creationId xmlns:a16="http://schemas.microsoft.com/office/drawing/2014/main" id="{4296E17D-13B0-8D47-EB4C-82C39550BBFB}"/>
              </a:ext>
            </a:extLst>
          </p:cNvPr>
          <p:cNvSpPr/>
          <p:nvPr/>
        </p:nvSpPr>
        <p:spPr>
          <a:xfrm>
            <a:off x="6203207" y="3285745"/>
            <a:ext cx="1872000" cy="468000"/>
          </a:xfrm>
          <a:prstGeom prst="roundRect">
            <a:avLst>
              <a:gd name="adj" fmla="val 16667"/>
            </a:avLst>
          </a:prstGeom>
          <a:solidFill>
            <a:srgbClr val="FF7A39"/>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400" b="1">
                <a:solidFill>
                  <a:schemeClr val="bg1"/>
                </a:solidFill>
                <a:latin typeface="MS PGothic"/>
                <a:ea typeface="MS PGothic"/>
                <a:cs typeface="MS PGothic"/>
                <a:sym typeface="MS PGothic"/>
              </a:rPr>
              <a:t>就労先確保</a:t>
            </a:r>
            <a:endParaRPr sz="1100" dirty="0">
              <a:solidFill>
                <a:schemeClr val="bg1"/>
              </a:solidFill>
            </a:endParaRPr>
          </a:p>
        </p:txBody>
      </p:sp>
      <p:sp>
        <p:nvSpPr>
          <p:cNvPr id="102" name="Google Shape;256;p12">
            <a:extLst>
              <a:ext uri="{FF2B5EF4-FFF2-40B4-BE49-F238E27FC236}">
                <a16:creationId xmlns:a16="http://schemas.microsoft.com/office/drawing/2014/main" id="{2ABED94A-093D-0C9E-DF88-E0CAFC9CB680}"/>
              </a:ext>
            </a:extLst>
          </p:cNvPr>
          <p:cNvSpPr/>
          <p:nvPr/>
        </p:nvSpPr>
        <p:spPr>
          <a:xfrm>
            <a:off x="9430825" y="3281687"/>
            <a:ext cx="1872000" cy="468000"/>
          </a:xfrm>
          <a:prstGeom prst="roundRect">
            <a:avLst>
              <a:gd name="adj" fmla="val 16667"/>
            </a:avLst>
          </a:prstGeom>
          <a:solidFill>
            <a:srgbClr val="FF7A39"/>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400" b="1">
                <a:solidFill>
                  <a:schemeClr val="bg1"/>
                </a:solidFill>
                <a:latin typeface="MS PGothic"/>
                <a:ea typeface="MS PGothic"/>
                <a:cs typeface="MS PGothic"/>
                <a:sym typeface="MS PGothic"/>
              </a:rPr>
              <a:t>日本語学習支援</a:t>
            </a:r>
            <a:endParaRPr sz="1100" dirty="0">
              <a:solidFill>
                <a:schemeClr val="bg1"/>
              </a:solidFill>
            </a:endParaRPr>
          </a:p>
        </p:txBody>
      </p:sp>
      <p:sp>
        <p:nvSpPr>
          <p:cNvPr id="103" name="Google Shape;275;p12">
            <a:extLst>
              <a:ext uri="{FF2B5EF4-FFF2-40B4-BE49-F238E27FC236}">
                <a16:creationId xmlns:a16="http://schemas.microsoft.com/office/drawing/2014/main" id="{6DD82B7C-AF77-BC9E-833C-3687C4B7B27B}"/>
              </a:ext>
            </a:extLst>
          </p:cNvPr>
          <p:cNvSpPr/>
          <p:nvPr/>
        </p:nvSpPr>
        <p:spPr>
          <a:xfrm>
            <a:off x="6182388" y="4138814"/>
            <a:ext cx="1872000" cy="468000"/>
          </a:xfrm>
          <a:prstGeom prst="roundRect">
            <a:avLst>
              <a:gd name="adj" fmla="val 16667"/>
            </a:avLst>
          </a:prstGeom>
          <a:solidFill>
            <a:srgbClr val="FF7A39"/>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400" b="1">
                <a:solidFill>
                  <a:schemeClr val="bg1"/>
                </a:solidFill>
                <a:latin typeface="MS PGothic"/>
                <a:ea typeface="MS PGothic"/>
                <a:cs typeface="MS PGothic"/>
                <a:sym typeface="MS PGothic"/>
              </a:rPr>
              <a:t>帯同支援</a:t>
            </a:r>
            <a:endParaRPr sz="1100" dirty="0">
              <a:solidFill>
                <a:schemeClr val="bg1"/>
              </a:solidFill>
            </a:endParaRPr>
          </a:p>
        </p:txBody>
      </p:sp>
      <p:sp>
        <p:nvSpPr>
          <p:cNvPr id="104" name="Google Shape;256;p12">
            <a:extLst>
              <a:ext uri="{FF2B5EF4-FFF2-40B4-BE49-F238E27FC236}">
                <a16:creationId xmlns:a16="http://schemas.microsoft.com/office/drawing/2014/main" id="{BD388719-D0F6-A30E-8D41-F61F76362453}"/>
              </a:ext>
            </a:extLst>
          </p:cNvPr>
          <p:cNvSpPr/>
          <p:nvPr/>
        </p:nvSpPr>
        <p:spPr>
          <a:xfrm>
            <a:off x="9430825" y="4133173"/>
            <a:ext cx="1872000" cy="468000"/>
          </a:xfrm>
          <a:prstGeom prst="roundRect">
            <a:avLst>
              <a:gd name="adj" fmla="val 16667"/>
            </a:avLst>
          </a:prstGeom>
          <a:solidFill>
            <a:srgbClr val="FF7A39"/>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400" b="1">
                <a:solidFill>
                  <a:schemeClr val="bg1"/>
                </a:solidFill>
                <a:latin typeface="MS PGothic"/>
                <a:ea typeface="MS PGothic"/>
                <a:cs typeface="MS PGothic"/>
                <a:sym typeface="MS PGothic"/>
              </a:rPr>
              <a:t>勉強会の開催</a:t>
            </a:r>
            <a:endParaRPr sz="1100" dirty="0">
              <a:solidFill>
                <a:schemeClr val="bg1"/>
              </a:solidFill>
            </a:endParaRPr>
          </a:p>
        </p:txBody>
      </p:sp>
      <p:sp>
        <p:nvSpPr>
          <p:cNvPr id="105" name="Google Shape;275;p12">
            <a:extLst>
              <a:ext uri="{FF2B5EF4-FFF2-40B4-BE49-F238E27FC236}">
                <a16:creationId xmlns:a16="http://schemas.microsoft.com/office/drawing/2014/main" id="{FB190E16-BEA2-4992-96D2-36CA689A59C1}"/>
              </a:ext>
            </a:extLst>
          </p:cNvPr>
          <p:cNvSpPr/>
          <p:nvPr/>
        </p:nvSpPr>
        <p:spPr>
          <a:xfrm>
            <a:off x="6624474" y="5001186"/>
            <a:ext cx="1872000" cy="468000"/>
          </a:xfrm>
          <a:prstGeom prst="roundRect">
            <a:avLst>
              <a:gd name="adj" fmla="val 16667"/>
            </a:avLst>
          </a:prstGeom>
          <a:solidFill>
            <a:srgbClr val="FF7A39"/>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400" b="1">
                <a:solidFill>
                  <a:schemeClr val="bg1"/>
                </a:solidFill>
                <a:latin typeface="MS PGothic"/>
                <a:ea typeface="MS PGothic"/>
                <a:cs typeface="MS PGothic"/>
                <a:sym typeface="MS PGothic"/>
              </a:rPr>
              <a:t>妊産婦支援</a:t>
            </a:r>
            <a:endParaRPr sz="1100" dirty="0">
              <a:solidFill>
                <a:schemeClr val="bg1"/>
              </a:solidFill>
            </a:endParaRPr>
          </a:p>
        </p:txBody>
      </p:sp>
      <p:sp>
        <p:nvSpPr>
          <p:cNvPr id="106" name="Google Shape;256;p12">
            <a:extLst>
              <a:ext uri="{FF2B5EF4-FFF2-40B4-BE49-F238E27FC236}">
                <a16:creationId xmlns:a16="http://schemas.microsoft.com/office/drawing/2014/main" id="{04EAF75F-BAD5-A8C0-7F7C-A32924FC090C}"/>
              </a:ext>
            </a:extLst>
          </p:cNvPr>
          <p:cNvSpPr/>
          <p:nvPr/>
        </p:nvSpPr>
        <p:spPr>
          <a:xfrm>
            <a:off x="8942107" y="5018864"/>
            <a:ext cx="1872000" cy="468000"/>
          </a:xfrm>
          <a:prstGeom prst="roundRect">
            <a:avLst>
              <a:gd name="adj" fmla="val 16667"/>
            </a:avLst>
          </a:prstGeom>
          <a:solidFill>
            <a:srgbClr val="FF7A39"/>
          </a:solidFill>
          <a:ln w="1905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400" b="1">
                <a:solidFill>
                  <a:schemeClr val="bg1"/>
                </a:solidFill>
                <a:latin typeface="MS PGothic"/>
                <a:ea typeface="MS PGothic"/>
                <a:cs typeface="MS PGothic"/>
                <a:sym typeface="MS PGothic"/>
              </a:rPr>
              <a:t>帰国支援</a:t>
            </a:r>
            <a:endParaRPr sz="1100" dirty="0">
              <a:solidFill>
                <a:schemeClr val="bg1"/>
              </a:solidFill>
            </a:endParaRPr>
          </a:p>
        </p:txBody>
      </p:sp>
      <p:sp>
        <p:nvSpPr>
          <p:cNvPr id="108" name="角丸四角形 107">
            <a:extLst>
              <a:ext uri="{FF2B5EF4-FFF2-40B4-BE49-F238E27FC236}">
                <a16:creationId xmlns:a16="http://schemas.microsoft.com/office/drawing/2014/main" id="{E11FBF31-4228-032C-2B41-22FDFC0111DD}"/>
              </a:ext>
            </a:extLst>
          </p:cNvPr>
          <p:cNvSpPr>
            <a:spLocks/>
          </p:cNvSpPr>
          <p:nvPr/>
        </p:nvSpPr>
        <p:spPr>
          <a:xfrm>
            <a:off x="3170480" y="5900848"/>
            <a:ext cx="1870243" cy="440842"/>
          </a:xfrm>
          <a:prstGeom prst="roundRect">
            <a:avLst>
              <a:gd name="adj" fmla="val 1745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7" name="テキスト ボックス 106">
            <a:extLst>
              <a:ext uri="{FF2B5EF4-FFF2-40B4-BE49-F238E27FC236}">
                <a16:creationId xmlns:a16="http://schemas.microsoft.com/office/drawing/2014/main" id="{F9AE1C01-8463-3E4D-9BD0-D4AFB3DD401A}"/>
              </a:ext>
            </a:extLst>
          </p:cNvPr>
          <p:cNvSpPr txBox="1">
            <a:spLocks/>
          </p:cNvSpPr>
          <p:nvPr/>
        </p:nvSpPr>
        <p:spPr>
          <a:xfrm>
            <a:off x="3433229" y="5939691"/>
            <a:ext cx="1454244" cy="369332"/>
          </a:xfrm>
          <a:prstGeom prst="rect">
            <a:avLst/>
          </a:prstGeom>
          <a:noFill/>
        </p:spPr>
        <p:txBody>
          <a:bodyPr wrap="none" rtlCol="0">
            <a:spAutoFit/>
          </a:bodyPr>
          <a:lstStyle/>
          <a:p>
            <a:r>
              <a:rPr lang="ja-JP" altLang="en-US">
                <a:solidFill>
                  <a:schemeClr val="bg2">
                    <a:lumMod val="90000"/>
                  </a:schemeClr>
                </a:solidFill>
              </a:rPr>
              <a:t>失踪・犯罪へ</a:t>
            </a:r>
            <a:endParaRPr kumimoji="1" lang="ja-JP" altLang="en-US"/>
          </a:p>
        </p:txBody>
      </p:sp>
      <p:cxnSp>
        <p:nvCxnSpPr>
          <p:cNvPr id="109" name="直線矢印コネクタ 108">
            <a:extLst>
              <a:ext uri="{FF2B5EF4-FFF2-40B4-BE49-F238E27FC236}">
                <a16:creationId xmlns:a16="http://schemas.microsoft.com/office/drawing/2014/main" id="{4609376D-1206-4665-55FD-6CEFCE623288}"/>
              </a:ext>
            </a:extLst>
          </p:cNvPr>
          <p:cNvCxnSpPr>
            <a:cxnSpLocks/>
            <a:stCxn id="63" idx="2"/>
            <a:endCxn id="108" idx="0"/>
          </p:cNvCxnSpPr>
          <p:nvPr/>
        </p:nvCxnSpPr>
        <p:spPr>
          <a:xfrm>
            <a:off x="4105602" y="5440249"/>
            <a:ext cx="0" cy="460599"/>
          </a:xfrm>
          <a:prstGeom prst="straightConnector1">
            <a:avLst/>
          </a:prstGeom>
          <a:ln>
            <a:solidFill>
              <a:schemeClr val="tx1">
                <a:lumMod val="95000"/>
                <a:lumOff val="5000"/>
              </a:schemeClr>
            </a:solidFill>
            <a:tailEnd type="triangle" w="med" len="lg"/>
          </a:ln>
        </p:spPr>
        <p:style>
          <a:lnRef idx="2">
            <a:schemeClr val="accent1"/>
          </a:lnRef>
          <a:fillRef idx="0">
            <a:schemeClr val="accent1"/>
          </a:fillRef>
          <a:effectRef idx="1">
            <a:schemeClr val="accent1"/>
          </a:effectRef>
          <a:fontRef idx="minor">
            <a:schemeClr val="tx1"/>
          </a:fontRef>
        </p:style>
      </p:cxnSp>
      <p:sp>
        <p:nvSpPr>
          <p:cNvPr id="113" name="曲折矢印 112">
            <a:extLst>
              <a:ext uri="{FF2B5EF4-FFF2-40B4-BE49-F238E27FC236}">
                <a16:creationId xmlns:a16="http://schemas.microsoft.com/office/drawing/2014/main" id="{FCEE49BC-2799-F9D4-D672-25F63EE7FF48}"/>
              </a:ext>
            </a:extLst>
          </p:cNvPr>
          <p:cNvSpPr>
            <a:spLocks/>
          </p:cNvSpPr>
          <p:nvPr/>
        </p:nvSpPr>
        <p:spPr>
          <a:xfrm rot="10800000">
            <a:off x="4102863" y="4702016"/>
            <a:ext cx="1518172" cy="944150"/>
          </a:xfrm>
          <a:prstGeom prst="bentArrow">
            <a:avLst>
              <a:gd name="adj1" fmla="val 25000"/>
              <a:gd name="adj2" fmla="val 0"/>
              <a:gd name="adj3" fmla="val 0"/>
              <a:gd name="adj4" fmla="val 10251"/>
            </a:avLst>
          </a:prstGeom>
          <a:solidFill>
            <a:schemeClr val="tx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4" name="曲折矢印 113">
            <a:extLst>
              <a:ext uri="{FF2B5EF4-FFF2-40B4-BE49-F238E27FC236}">
                <a16:creationId xmlns:a16="http://schemas.microsoft.com/office/drawing/2014/main" id="{F8C17904-C9A9-18AD-3226-36F23F68CDAD}"/>
              </a:ext>
            </a:extLst>
          </p:cNvPr>
          <p:cNvSpPr/>
          <p:nvPr/>
        </p:nvSpPr>
        <p:spPr>
          <a:xfrm>
            <a:off x="5621034" y="3914971"/>
            <a:ext cx="1767673" cy="829995"/>
          </a:xfrm>
          <a:prstGeom prst="bentArrow">
            <a:avLst>
              <a:gd name="adj1" fmla="val 0"/>
              <a:gd name="adj2" fmla="val 5420"/>
              <a:gd name="adj3" fmla="val 20014"/>
              <a:gd name="adj4" fmla="val 10251"/>
            </a:avLst>
          </a:prstGeom>
          <a:solidFill>
            <a:schemeClr val="tx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5" name="テキスト ボックス 114">
            <a:extLst>
              <a:ext uri="{FF2B5EF4-FFF2-40B4-BE49-F238E27FC236}">
                <a16:creationId xmlns:a16="http://schemas.microsoft.com/office/drawing/2014/main" id="{C81E4697-04BE-EFF6-239C-F8EC7460787C}"/>
              </a:ext>
            </a:extLst>
          </p:cNvPr>
          <p:cNvSpPr txBox="1"/>
          <p:nvPr/>
        </p:nvSpPr>
        <p:spPr>
          <a:xfrm>
            <a:off x="7868954" y="3763674"/>
            <a:ext cx="1675459" cy="369332"/>
          </a:xfrm>
          <a:prstGeom prst="rect">
            <a:avLst/>
          </a:prstGeom>
          <a:noFill/>
        </p:spPr>
        <p:txBody>
          <a:bodyPr wrap="none" rtlCol="0">
            <a:spAutoFit/>
          </a:bodyPr>
          <a:lstStyle/>
          <a:p>
            <a:r>
              <a:rPr lang="en-US" altLang="ja-JP" dirty="0"/>
              <a:t>8</a:t>
            </a:r>
            <a:r>
              <a:rPr lang="ja-JP" altLang="en-US"/>
              <a:t>つの支援活動</a:t>
            </a:r>
            <a:endParaRPr kumimoji="1" lang="ja-JP" altLang="en-US"/>
          </a:p>
        </p:txBody>
      </p:sp>
      <p:sp>
        <p:nvSpPr>
          <p:cNvPr id="117" name="角丸四角形 116">
            <a:extLst>
              <a:ext uri="{FF2B5EF4-FFF2-40B4-BE49-F238E27FC236}">
                <a16:creationId xmlns:a16="http://schemas.microsoft.com/office/drawing/2014/main" id="{46CE96FC-C955-1122-6766-B9662C29649E}"/>
              </a:ext>
            </a:extLst>
          </p:cNvPr>
          <p:cNvSpPr>
            <a:spLocks/>
          </p:cNvSpPr>
          <p:nvPr/>
        </p:nvSpPr>
        <p:spPr>
          <a:xfrm>
            <a:off x="4318773" y="5515111"/>
            <a:ext cx="1137399" cy="247645"/>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50">
                <a:solidFill>
                  <a:schemeClr val="tx1">
                    <a:lumMod val="95000"/>
                    <a:lumOff val="5000"/>
                  </a:schemeClr>
                </a:solidFill>
              </a:rPr>
              <a:t>救済・支援</a:t>
            </a:r>
          </a:p>
        </p:txBody>
      </p:sp>
    </p:spTree>
    <p:extLst>
      <p:ext uri="{BB962C8B-B14F-4D97-AF65-F5344CB8AC3E}">
        <p14:creationId xmlns:p14="http://schemas.microsoft.com/office/powerpoint/2010/main" val="238779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4" name="角丸四角形 3">
            <a:extLst>
              <a:ext uri="{FF2B5EF4-FFF2-40B4-BE49-F238E27FC236}">
                <a16:creationId xmlns:a16="http://schemas.microsoft.com/office/drawing/2014/main" id="{2ABBB5E3-1A87-13E9-AB1B-F4336AA03D1F}"/>
              </a:ext>
            </a:extLst>
          </p:cNvPr>
          <p:cNvSpPr/>
          <p:nvPr/>
        </p:nvSpPr>
        <p:spPr>
          <a:xfrm flipV="1">
            <a:off x="295087" y="1078171"/>
            <a:ext cx="6597031" cy="113034"/>
          </a:xfrm>
          <a:prstGeom prst="roundRect">
            <a:avLst>
              <a:gd name="adj" fmla="val 50000"/>
            </a:avLst>
          </a:prstGeom>
          <a:gradFill flip="none" rotWithShape="1">
            <a:gsLst>
              <a:gs pos="28000">
                <a:srgbClr val="FFC000"/>
              </a:gs>
              <a:gs pos="65000">
                <a:schemeClr val="accent2">
                  <a:lumMod val="60000"/>
                  <a:lumOff val="40000"/>
                </a:schemeClr>
              </a:gs>
              <a:gs pos="47000">
                <a:srgbClr val="FFDE77"/>
              </a:gs>
              <a:gs pos="80000">
                <a:srgbClr val="FB7B43">
                  <a:lumMod val="95756"/>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ctr"/>
            <a:endParaRPr kumimoji="1" lang="ja-JP" altLang="en-US">
              <a:solidFill>
                <a:schemeClr val="tx1"/>
              </a:solidFill>
            </a:endParaRPr>
          </a:p>
        </p:txBody>
      </p:sp>
      <p:grpSp>
        <p:nvGrpSpPr>
          <p:cNvPr id="245" name="Google Shape;245;p12"/>
          <p:cNvGrpSpPr/>
          <p:nvPr/>
        </p:nvGrpSpPr>
        <p:grpSpPr>
          <a:xfrm>
            <a:off x="6796300" y="4014485"/>
            <a:ext cx="4577760" cy="1485217"/>
            <a:chOff x="6993447" y="2392158"/>
            <a:chExt cx="4577760" cy="1485216"/>
          </a:xfrm>
        </p:grpSpPr>
        <p:sp>
          <p:nvSpPr>
            <p:cNvPr id="246" name="Google Shape;246;p12"/>
            <p:cNvSpPr/>
            <p:nvPr/>
          </p:nvSpPr>
          <p:spPr>
            <a:xfrm>
              <a:off x="7514429" y="2463836"/>
              <a:ext cx="3880524" cy="772799"/>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400" b="1">
                  <a:solidFill>
                    <a:schemeClr val="dk1"/>
                  </a:solidFill>
                  <a:latin typeface="Calibri"/>
                  <a:ea typeface="Calibri"/>
                  <a:cs typeface="Calibri"/>
                  <a:sym typeface="Calibri"/>
                </a:rPr>
                <a:t>　　</a:t>
              </a:r>
              <a:r>
                <a:rPr lang="ja-JP" sz="2400" b="1">
                  <a:solidFill>
                    <a:srgbClr val="3F3F3F"/>
                  </a:solidFill>
                  <a:latin typeface="MS PGothic"/>
                  <a:ea typeface="MS PGothic"/>
                  <a:cs typeface="MS PGothic"/>
                  <a:sym typeface="MS PGothic"/>
                </a:rPr>
                <a:t>帰国支援</a:t>
              </a:r>
              <a:endParaRPr/>
            </a:p>
          </p:txBody>
        </p:sp>
        <p:sp>
          <p:nvSpPr>
            <p:cNvPr id="247" name="Google Shape;247;p12"/>
            <p:cNvSpPr/>
            <p:nvPr/>
          </p:nvSpPr>
          <p:spPr>
            <a:xfrm>
              <a:off x="6993447" y="2392158"/>
              <a:ext cx="895653" cy="895653"/>
            </a:xfrm>
            <a:prstGeom prst="ellipse">
              <a:avLst/>
            </a:prstGeom>
            <a:solidFill>
              <a:schemeClr val="lt1"/>
            </a:solid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12"/>
            <p:cNvSpPr txBox="1"/>
            <p:nvPr/>
          </p:nvSpPr>
          <p:spPr>
            <a:xfrm>
              <a:off x="7690682" y="3231043"/>
              <a:ext cx="38805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MS PGothic"/>
                  <a:ea typeface="MS PGothic"/>
                  <a:cs typeface="MS PGothic"/>
                  <a:sym typeface="MS PGothic"/>
                </a:rPr>
                <a:t>帰国困難者に対し、帰国希望者のリスト化や便の手配のサポートを行う。</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249" name="Google Shape;249;p12" descr="離陸 枠線"/>
            <p:cNvPicPr preferRelativeResize="0"/>
            <p:nvPr/>
          </p:nvPicPr>
          <p:blipFill rotWithShape="1">
            <a:blip r:embed="rId3">
              <a:alphaModFix/>
            </a:blip>
            <a:srcRect/>
            <a:stretch/>
          </p:blipFill>
          <p:spPr>
            <a:xfrm>
              <a:off x="7068636" y="2511369"/>
              <a:ext cx="757224" cy="757224"/>
            </a:xfrm>
            <a:prstGeom prst="rect">
              <a:avLst/>
            </a:prstGeom>
            <a:noFill/>
            <a:ln>
              <a:noFill/>
            </a:ln>
          </p:spPr>
        </p:pic>
      </p:grpSp>
      <p:grpSp>
        <p:nvGrpSpPr>
          <p:cNvPr id="250" name="Google Shape;250;p12"/>
          <p:cNvGrpSpPr/>
          <p:nvPr/>
        </p:nvGrpSpPr>
        <p:grpSpPr>
          <a:xfrm>
            <a:off x="782433" y="5397681"/>
            <a:ext cx="5103303" cy="1279963"/>
            <a:chOff x="1059372" y="5299962"/>
            <a:chExt cx="5103303" cy="1279964"/>
          </a:xfrm>
        </p:grpSpPr>
        <p:sp>
          <p:nvSpPr>
            <p:cNvPr id="251" name="Google Shape;251;p12"/>
            <p:cNvSpPr/>
            <p:nvPr/>
          </p:nvSpPr>
          <p:spPr>
            <a:xfrm>
              <a:off x="1580354" y="5352749"/>
              <a:ext cx="3880524" cy="772799"/>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400" b="1">
                  <a:solidFill>
                    <a:schemeClr val="dk1"/>
                  </a:solidFill>
                  <a:latin typeface="Calibri"/>
                  <a:ea typeface="Calibri"/>
                  <a:cs typeface="Calibri"/>
                  <a:sym typeface="Calibri"/>
                </a:rPr>
                <a:t>　　</a:t>
              </a:r>
              <a:r>
                <a:rPr lang="ja-JP" sz="2400" b="1">
                  <a:solidFill>
                    <a:srgbClr val="3F3F3F"/>
                  </a:solidFill>
                  <a:latin typeface="MS PGothic"/>
                  <a:ea typeface="MS PGothic"/>
                  <a:cs typeface="MS PGothic"/>
                  <a:sym typeface="MS PGothic"/>
                </a:rPr>
                <a:t>妊産婦支援</a:t>
              </a:r>
              <a:endParaRPr/>
            </a:p>
          </p:txBody>
        </p:sp>
        <p:sp>
          <p:nvSpPr>
            <p:cNvPr id="252" name="Google Shape;252;p12"/>
            <p:cNvSpPr/>
            <p:nvPr/>
          </p:nvSpPr>
          <p:spPr>
            <a:xfrm>
              <a:off x="1059372" y="5299962"/>
              <a:ext cx="895653" cy="895653"/>
            </a:xfrm>
            <a:prstGeom prst="ellipse">
              <a:avLst/>
            </a:prstGeom>
            <a:solidFill>
              <a:schemeClr val="lt1"/>
            </a:solid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53" name="Google Shape;253;p12"/>
            <p:cNvSpPr txBox="1"/>
            <p:nvPr/>
          </p:nvSpPr>
          <p:spPr>
            <a:xfrm>
              <a:off x="1767407" y="6118261"/>
              <a:ext cx="43952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MS PGothic"/>
                  <a:ea typeface="MS PGothic"/>
                  <a:cs typeface="MS PGothic"/>
                  <a:sym typeface="MS PGothic"/>
                </a:rPr>
                <a:t>医療機関の予約や通訳をサポートし、医療費の解決策を案内。</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254" name="Google Shape;254;p12" descr="手当て 枠線"/>
            <p:cNvPicPr preferRelativeResize="0"/>
            <p:nvPr/>
          </p:nvPicPr>
          <p:blipFill rotWithShape="1">
            <a:blip r:embed="rId4">
              <a:alphaModFix/>
            </a:blip>
            <a:srcRect/>
            <a:stretch/>
          </p:blipFill>
          <p:spPr>
            <a:xfrm>
              <a:off x="1137791" y="5354885"/>
              <a:ext cx="738812" cy="738812"/>
            </a:xfrm>
            <a:prstGeom prst="rect">
              <a:avLst/>
            </a:prstGeom>
            <a:noFill/>
            <a:ln>
              <a:noFill/>
            </a:ln>
          </p:spPr>
        </p:pic>
      </p:grpSp>
      <p:grpSp>
        <p:nvGrpSpPr>
          <p:cNvPr id="255" name="Google Shape;255;p12"/>
          <p:cNvGrpSpPr/>
          <p:nvPr/>
        </p:nvGrpSpPr>
        <p:grpSpPr>
          <a:xfrm>
            <a:off x="6800185" y="1228961"/>
            <a:ext cx="5036627" cy="1289624"/>
            <a:chOff x="1059372" y="3856860"/>
            <a:chExt cx="5036626" cy="1289623"/>
          </a:xfrm>
        </p:grpSpPr>
        <p:sp>
          <p:nvSpPr>
            <p:cNvPr id="256" name="Google Shape;256;p12"/>
            <p:cNvSpPr/>
            <p:nvPr/>
          </p:nvSpPr>
          <p:spPr>
            <a:xfrm>
              <a:off x="1580354" y="3919093"/>
              <a:ext cx="3880524" cy="772799"/>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400" b="1">
                  <a:solidFill>
                    <a:schemeClr val="dk1"/>
                  </a:solidFill>
                  <a:latin typeface="Calibri"/>
                  <a:ea typeface="Calibri"/>
                  <a:cs typeface="Calibri"/>
                  <a:sym typeface="Calibri"/>
                </a:rPr>
                <a:t>　　</a:t>
              </a:r>
              <a:r>
                <a:rPr lang="ja-JP" sz="2400" b="1">
                  <a:solidFill>
                    <a:srgbClr val="3F3F3F"/>
                  </a:solidFill>
                  <a:latin typeface="MS PGothic"/>
                  <a:ea typeface="MS PGothic"/>
                  <a:cs typeface="MS PGothic"/>
                  <a:sym typeface="MS PGothic"/>
                </a:rPr>
                <a:t>就労先確保</a:t>
              </a:r>
              <a:endParaRPr/>
            </a:p>
          </p:txBody>
        </p:sp>
        <p:sp>
          <p:nvSpPr>
            <p:cNvPr id="257" name="Google Shape;257;p12"/>
            <p:cNvSpPr/>
            <p:nvPr/>
          </p:nvSpPr>
          <p:spPr>
            <a:xfrm>
              <a:off x="1059372" y="3856860"/>
              <a:ext cx="895653" cy="895653"/>
            </a:xfrm>
            <a:prstGeom prst="ellipse">
              <a:avLst/>
            </a:prstGeom>
            <a:solidFill>
              <a:schemeClr val="lt1"/>
            </a:solid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12"/>
            <p:cNvSpPr txBox="1"/>
            <p:nvPr/>
          </p:nvSpPr>
          <p:spPr>
            <a:xfrm>
              <a:off x="1767407" y="4684818"/>
              <a:ext cx="432859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MS PGothic"/>
                  <a:ea typeface="MS PGothic"/>
                  <a:cs typeface="MS PGothic"/>
                  <a:sym typeface="MS PGothic"/>
                </a:rPr>
                <a:t>協力企業や監理団体と連携し、失職者の就労先を確保。</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259" name="Google Shape;259;p12" descr="ブリーフケース 枠線"/>
            <p:cNvPicPr preferRelativeResize="0"/>
            <p:nvPr/>
          </p:nvPicPr>
          <p:blipFill rotWithShape="1">
            <a:blip r:embed="rId5">
              <a:alphaModFix/>
            </a:blip>
            <a:srcRect/>
            <a:stretch/>
          </p:blipFill>
          <p:spPr>
            <a:xfrm>
              <a:off x="1137751" y="3952982"/>
              <a:ext cx="738852" cy="738852"/>
            </a:xfrm>
            <a:prstGeom prst="rect">
              <a:avLst/>
            </a:prstGeom>
            <a:noFill/>
            <a:ln>
              <a:noFill/>
            </a:ln>
          </p:spPr>
        </p:pic>
      </p:grpSp>
      <p:grpSp>
        <p:nvGrpSpPr>
          <p:cNvPr id="260" name="Google Shape;260;p12"/>
          <p:cNvGrpSpPr/>
          <p:nvPr/>
        </p:nvGrpSpPr>
        <p:grpSpPr>
          <a:xfrm>
            <a:off x="6800190" y="5386108"/>
            <a:ext cx="4588561" cy="1293603"/>
            <a:chOff x="1059372" y="2413758"/>
            <a:chExt cx="4588561" cy="1293602"/>
          </a:xfrm>
        </p:grpSpPr>
        <p:sp>
          <p:nvSpPr>
            <p:cNvPr id="261" name="Google Shape;261;p12"/>
            <p:cNvSpPr/>
            <p:nvPr/>
          </p:nvSpPr>
          <p:spPr>
            <a:xfrm>
              <a:off x="1580354" y="2485436"/>
              <a:ext cx="3880524" cy="772799"/>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400" b="1">
                  <a:solidFill>
                    <a:schemeClr val="dk1"/>
                  </a:solidFill>
                  <a:latin typeface="Calibri"/>
                  <a:ea typeface="Calibri"/>
                  <a:cs typeface="Calibri"/>
                  <a:sym typeface="Calibri"/>
                </a:rPr>
                <a:t>　　</a:t>
              </a:r>
              <a:r>
                <a:rPr lang="ja-JP" sz="2400" b="1">
                  <a:solidFill>
                    <a:srgbClr val="3F3F3F"/>
                  </a:solidFill>
                  <a:latin typeface="MS PGothic"/>
                  <a:ea typeface="MS PGothic"/>
                  <a:cs typeface="MS PGothic"/>
                  <a:sym typeface="MS PGothic"/>
                </a:rPr>
                <a:t>勉強会の開催</a:t>
              </a:r>
              <a:endParaRPr/>
            </a:p>
          </p:txBody>
        </p:sp>
        <p:sp>
          <p:nvSpPr>
            <p:cNvPr id="262" name="Google Shape;262;p12"/>
            <p:cNvSpPr/>
            <p:nvPr/>
          </p:nvSpPr>
          <p:spPr>
            <a:xfrm>
              <a:off x="1059372" y="2413758"/>
              <a:ext cx="895653" cy="895653"/>
            </a:xfrm>
            <a:prstGeom prst="ellipse">
              <a:avLst/>
            </a:prstGeom>
            <a:solidFill>
              <a:schemeClr val="lt1"/>
            </a:solid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63" name="Google Shape;263;p12"/>
            <p:cNvSpPr txBox="1"/>
            <p:nvPr/>
          </p:nvSpPr>
          <p:spPr>
            <a:xfrm>
              <a:off x="1767409" y="3245695"/>
              <a:ext cx="388052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MS PGothic"/>
                  <a:ea typeface="MS PGothic"/>
                  <a:cs typeface="MS PGothic"/>
                  <a:sym typeface="MS PGothic"/>
                </a:rPr>
                <a:t>外国人労働者の正しい理解のために日本国内での勉強会、講演会を行う。</a:t>
              </a:r>
              <a:endParaRPr/>
            </a:p>
          </p:txBody>
        </p:sp>
      </p:grpSp>
      <p:grpSp>
        <p:nvGrpSpPr>
          <p:cNvPr id="264" name="Google Shape;264;p12"/>
          <p:cNvGrpSpPr/>
          <p:nvPr/>
        </p:nvGrpSpPr>
        <p:grpSpPr>
          <a:xfrm>
            <a:off x="806329" y="2644028"/>
            <a:ext cx="4720107" cy="1463946"/>
            <a:chOff x="1059371" y="1000016"/>
            <a:chExt cx="4720106" cy="1463945"/>
          </a:xfrm>
        </p:grpSpPr>
        <p:sp>
          <p:nvSpPr>
            <p:cNvPr id="265" name="Google Shape;265;p12"/>
            <p:cNvSpPr txBox="1"/>
            <p:nvPr/>
          </p:nvSpPr>
          <p:spPr>
            <a:xfrm>
              <a:off x="1767408" y="1817630"/>
              <a:ext cx="401206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MS PGothic"/>
                  <a:ea typeface="MS PGothic"/>
                  <a:cs typeface="MS PGothic"/>
                  <a:sym typeface="MS PGothic"/>
                </a:rPr>
                <a:t>帰国困難者や職場での暴力・失業・解雇・転職等で行き場を失った人々に一時的な保護と住居支援と生活ケアを提供。</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6" name="Google Shape;266;p12"/>
            <p:cNvSpPr/>
            <p:nvPr/>
          </p:nvSpPr>
          <p:spPr>
            <a:xfrm>
              <a:off x="1580354" y="1051779"/>
              <a:ext cx="3880524" cy="772799"/>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400" b="1">
                  <a:solidFill>
                    <a:schemeClr val="dk1"/>
                  </a:solidFill>
                  <a:latin typeface="MS PGothic"/>
                  <a:ea typeface="MS PGothic"/>
                  <a:cs typeface="MS PGothic"/>
                  <a:sym typeface="MS PGothic"/>
                </a:rPr>
                <a:t>　</a:t>
              </a:r>
              <a:r>
                <a:rPr lang="ja-JP" sz="2400" b="1">
                  <a:solidFill>
                    <a:srgbClr val="3F3F3F"/>
                  </a:solidFill>
                  <a:latin typeface="MS PGothic"/>
                  <a:ea typeface="MS PGothic"/>
                  <a:cs typeface="MS PGothic"/>
                  <a:sym typeface="MS PGothic"/>
                </a:rPr>
                <a:t>　一時的保護・生活支援</a:t>
              </a:r>
              <a:endParaRPr/>
            </a:p>
          </p:txBody>
        </p:sp>
        <p:sp>
          <p:nvSpPr>
            <p:cNvPr id="267" name="Google Shape;267;p12"/>
            <p:cNvSpPr/>
            <p:nvPr/>
          </p:nvSpPr>
          <p:spPr>
            <a:xfrm>
              <a:off x="1059371" y="1000016"/>
              <a:ext cx="895653" cy="895653"/>
            </a:xfrm>
            <a:prstGeom prst="ellipse">
              <a:avLst/>
            </a:prstGeom>
            <a:solidFill>
              <a:schemeClr val="lt1"/>
            </a:solid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68" name="Google Shape;268;p12" descr="家 枠線"/>
            <p:cNvPicPr preferRelativeResize="0"/>
            <p:nvPr/>
          </p:nvPicPr>
          <p:blipFill rotWithShape="1">
            <a:blip r:embed="rId6">
              <a:alphaModFix/>
            </a:blip>
            <a:srcRect/>
            <a:stretch/>
          </p:blipFill>
          <p:spPr>
            <a:xfrm>
              <a:off x="1087756" y="1000375"/>
              <a:ext cx="827995" cy="827995"/>
            </a:xfrm>
            <a:prstGeom prst="rect">
              <a:avLst/>
            </a:prstGeom>
            <a:noFill/>
            <a:ln>
              <a:noFill/>
            </a:ln>
          </p:spPr>
        </p:pic>
      </p:grpSp>
      <p:grpSp>
        <p:nvGrpSpPr>
          <p:cNvPr id="269" name="Google Shape;269;p12"/>
          <p:cNvGrpSpPr/>
          <p:nvPr/>
        </p:nvGrpSpPr>
        <p:grpSpPr>
          <a:xfrm>
            <a:off x="805004" y="4009866"/>
            <a:ext cx="4694461" cy="1481238"/>
            <a:chOff x="6993447" y="3835260"/>
            <a:chExt cx="4694461" cy="1481237"/>
          </a:xfrm>
        </p:grpSpPr>
        <p:sp>
          <p:nvSpPr>
            <p:cNvPr id="270" name="Google Shape;270;p12"/>
            <p:cNvSpPr/>
            <p:nvPr/>
          </p:nvSpPr>
          <p:spPr>
            <a:xfrm>
              <a:off x="7514429" y="3897493"/>
              <a:ext cx="3880524" cy="772799"/>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400" b="1">
                  <a:solidFill>
                    <a:schemeClr val="dk1"/>
                  </a:solidFill>
                  <a:latin typeface="Calibri"/>
                  <a:ea typeface="Calibri"/>
                  <a:cs typeface="Calibri"/>
                  <a:sym typeface="Calibri"/>
                </a:rPr>
                <a:t>　　</a:t>
              </a:r>
              <a:r>
                <a:rPr lang="ja-JP" sz="2400" b="1">
                  <a:solidFill>
                    <a:srgbClr val="3F3F3F"/>
                  </a:solidFill>
                  <a:latin typeface="MS PGothic"/>
                  <a:ea typeface="MS PGothic"/>
                  <a:cs typeface="MS PGothic"/>
                  <a:sym typeface="MS PGothic"/>
                </a:rPr>
                <a:t>日本語学習支援</a:t>
              </a:r>
              <a:endParaRPr/>
            </a:p>
          </p:txBody>
        </p:sp>
        <p:sp>
          <p:nvSpPr>
            <p:cNvPr id="271" name="Google Shape;271;p12"/>
            <p:cNvSpPr/>
            <p:nvPr/>
          </p:nvSpPr>
          <p:spPr>
            <a:xfrm>
              <a:off x="6993447" y="3835260"/>
              <a:ext cx="895653" cy="895653"/>
            </a:xfrm>
            <a:prstGeom prst="ellipse">
              <a:avLst/>
            </a:prstGeom>
            <a:solidFill>
              <a:schemeClr val="lt1"/>
            </a:solid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p12"/>
            <p:cNvSpPr txBox="1"/>
            <p:nvPr/>
          </p:nvSpPr>
          <p:spPr>
            <a:xfrm>
              <a:off x="7690682" y="4670166"/>
              <a:ext cx="399722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MS PGothic"/>
                  <a:ea typeface="MS PGothic"/>
                  <a:cs typeface="MS PGothic"/>
                  <a:sym typeface="MS PGothic"/>
                </a:rPr>
                <a:t>日本語能力向上を通じ、生活の質を向上させ、日本社会に貢献しつつ自立して生活できるようにする。</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273" name="Google Shape;273;p12" descr="教室 枠線"/>
            <p:cNvPicPr preferRelativeResize="0"/>
            <p:nvPr/>
          </p:nvPicPr>
          <p:blipFill rotWithShape="1">
            <a:blip r:embed="rId7">
              <a:alphaModFix/>
            </a:blip>
            <a:srcRect/>
            <a:stretch/>
          </p:blipFill>
          <p:spPr>
            <a:xfrm>
              <a:off x="7099867" y="3926389"/>
              <a:ext cx="694762" cy="694762"/>
            </a:xfrm>
            <a:prstGeom prst="rect">
              <a:avLst/>
            </a:prstGeom>
            <a:noFill/>
            <a:ln>
              <a:noFill/>
            </a:ln>
          </p:spPr>
        </p:pic>
      </p:grpSp>
      <p:grpSp>
        <p:nvGrpSpPr>
          <p:cNvPr id="274" name="Google Shape;274;p12"/>
          <p:cNvGrpSpPr/>
          <p:nvPr/>
        </p:nvGrpSpPr>
        <p:grpSpPr>
          <a:xfrm>
            <a:off x="696911" y="1274545"/>
            <a:ext cx="4855087" cy="1286911"/>
            <a:chOff x="6993447" y="5278362"/>
            <a:chExt cx="4855087" cy="1286912"/>
          </a:xfrm>
        </p:grpSpPr>
        <p:sp>
          <p:nvSpPr>
            <p:cNvPr id="275" name="Google Shape;275;p12"/>
            <p:cNvSpPr/>
            <p:nvPr/>
          </p:nvSpPr>
          <p:spPr>
            <a:xfrm>
              <a:off x="7514429" y="5331149"/>
              <a:ext cx="3880524" cy="772799"/>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400" b="1">
                  <a:solidFill>
                    <a:schemeClr val="dk1"/>
                  </a:solidFill>
                  <a:latin typeface="Calibri"/>
                  <a:ea typeface="Calibri"/>
                  <a:cs typeface="Calibri"/>
                  <a:sym typeface="Calibri"/>
                </a:rPr>
                <a:t>　　</a:t>
              </a:r>
              <a:r>
                <a:rPr lang="ja-JP" sz="2400" b="1">
                  <a:solidFill>
                    <a:srgbClr val="3F3F3F"/>
                  </a:solidFill>
                  <a:latin typeface="MS PGothic"/>
                  <a:ea typeface="MS PGothic"/>
                  <a:cs typeface="MS PGothic"/>
                  <a:sym typeface="MS PGothic"/>
                </a:rPr>
                <a:t>SNSによる情報発信</a:t>
              </a:r>
              <a:endParaRPr dirty="0"/>
            </a:p>
          </p:txBody>
        </p:sp>
        <p:sp>
          <p:nvSpPr>
            <p:cNvPr id="276" name="Google Shape;276;p12"/>
            <p:cNvSpPr/>
            <p:nvPr/>
          </p:nvSpPr>
          <p:spPr>
            <a:xfrm>
              <a:off x="6993447" y="5278362"/>
              <a:ext cx="895653" cy="895653"/>
            </a:xfrm>
            <a:prstGeom prst="ellipse">
              <a:avLst/>
            </a:prstGeom>
            <a:solidFill>
              <a:schemeClr val="lt1"/>
            </a:solid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7" name="Google Shape;277;p12"/>
            <p:cNvSpPr txBox="1"/>
            <p:nvPr/>
          </p:nvSpPr>
          <p:spPr>
            <a:xfrm>
              <a:off x="7690680" y="6103609"/>
              <a:ext cx="41578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chemeClr val="dk1"/>
                  </a:solidFill>
                  <a:latin typeface="MS PGothic"/>
                  <a:ea typeface="MS PGothic"/>
                  <a:cs typeface="MS PGothic"/>
                  <a:sym typeface="MS PGothic"/>
                </a:rPr>
                <a:t>日本での日常的な情報を</a:t>
              </a:r>
              <a:r>
                <a:rPr lang="ja-JP" sz="1200">
                  <a:solidFill>
                    <a:schemeClr val="dk1"/>
                  </a:solidFill>
                  <a:latin typeface="Helvetica Neue"/>
                  <a:ea typeface="Helvetica Neue"/>
                  <a:cs typeface="Helvetica Neue"/>
                  <a:sym typeface="Helvetica Neue"/>
                </a:rPr>
                <a:t>SNS</a:t>
              </a:r>
              <a:r>
                <a:rPr lang="ja-JP" sz="1200">
                  <a:solidFill>
                    <a:schemeClr val="dk1"/>
                  </a:solidFill>
                  <a:latin typeface="MS PGothic"/>
                  <a:ea typeface="MS PGothic"/>
                  <a:cs typeface="MS PGothic"/>
                  <a:sym typeface="MS PGothic"/>
                </a:rPr>
                <a:t>で発信し、相談の流入経路を　作る。</a:t>
              </a:r>
              <a:endParaRPr/>
            </a:p>
          </p:txBody>
        </p:sp>
        <p:pic>
          <p:nvPicPr>
            <p:cNvPr id="278" name="Google Shape;278;p12" descr="コメント: いいね! 枠線"/>
            <p:cNvPicPr preferRelativeResize="0"/>
            <p:nvPr/>
          </p:nvPicPr>
          <p:blipFill rotWithShape="1">
            <a:blip r:embed="rId8">
              <a:alphaModFix/>
            </a:blip>
            <a:srcRect/>
            <a:stretch/>
          </p:blipFill>
          <p:spPr>
            <a:xfrm>
              <a:off x="7060848" y="5375598"/>
              <a:ext cx="772799" cy="772799"/>
            </a:xfrm>
            <a:prstGeom prst="rect">
              <a:avLst/>
            </a:prstGeom>
            <a:noFill/>
            <a:ln>
              <a:noFill/>
            </a:ln>
          </p:spPr>
        </p:pic>
      </p:grpSp>
      <p:grpSp>
        <p:nvGrpSpPr>
          <p:cNvPr id="279" name="Google Shape;279;p12"/>
          <p:cNvGrpSpPr/>
          <p:nvPr/>
        </p:nvGrpSpPr>
        <p:grpSpPr>
          <a:xfrm>
            <a:off x="6796300" y="2642509"/>
            <a:ext cx="4401507" cy="1286118"/>
            <a:chOff x="6993447" y="978525"/>
            <a:chExt cx="4401506" cy="1286118"/>
          </a:xfrm>
        </p:grpSpPr>
        <p:sp>
          <p:nvSpPr>
            <p:cNvPr id="280" name="Google Shape;280;p12"/>
            <p:cNvSpPr/>
            <p:nvPr/>
          </p:nvSpPr>
          <p:spPr>
            <a:xfrm>
              <a:off x="7514429" y="1030179"/>
              <a:ext cx="3880524" cy="772799"/>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400" b="1">
                  <a:solidFill>
                    <a:schemeClr val="dk1"/>
                  </a:solidFill>
                  <a:latin typeface="Calibri"/>
                  <a:ea typeface="Calibri"/>
                  <a:cs typeface="Calibri"/>
                  <a:sym typeface="Calibri"/>
                </a:rPr>
                <a:t>　　</a:t>
              </a:r>
              <a:r>
                <a:rPr lang="ja-JP" sz="2400" b="1">
                  <a:solidFill>
                    <a:srgbClr val="3F3F3F"/>
                  </a:solidFill>
                  <a:latin typeface="Calibri"/>
                  <a:ea typeface="Calibri"/>
                  <a:cs typeface="Calibri"/>
                  <a:sym typeface="Calibri"/>
                </a:rPr>
                <a:t>帯同</a:t>
              </a:r>
              <a:r>
                <a:rPr lang="ja-JP" sz="2400" b="1">
                  <a:solidFill>
                    <a:srgbClr val="3F3F3F"/>
                  </a:solidFill>
                  <a:latin typeface="MS PGothic"/>
                  <a:ea typeface="MS PGothic"/>
                  <a:cs typeface="MS PGothic"/>
                  <a:sym typeface="MS PGothic"/>
                </a:rPr>
                <a:t>支援</a:t>
              </a:r>
              <a:endParaRPr/>
            </a:p>
          </p:txBody>
        </p:sp>
        <p:sp>
          <p:nvSpPr>
            <p:cNvPr id="281" name="Google Shape;281;p12"/>
            <p:cNvSpPr/>
            <p:nvPr/>
          </p:nvSpPr>
          <p:spPr>
            <a:xfrm>
              <a:off x="6993447" y="978525"/>
              <a:ext cx="895653" cy="895653"/>
            </a:xfrm>
            <a:prstGeom prst="ellipse">
              <a:avLst/>
            </a:prstGeom>
            <a:solidFill>
              <a:schemeClr val="lt1"/>
            </a:solid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82" name="Google Shape;282;p12"/>
            <p:cNvSpPr txBox="1"/>
            <p:nvPr/>
          </p:nvSpPr>
          <p:spPr>
            <a:xfrm>
              <a:off x="7690682" y="1802978"/>
              <a:ext cx="370427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0E0E0E"/>
                  </a:solidFill>
                  <a:latin typeface="MS PGothic"/>
                  <a:ea typeface="MS PGothic"/>
                  <a:cs typeface="MS PGothic"/>
                  <a:sym typeface="MS PGothic"/>
                </a:rPr>
                <a:t>通訳や手続きの補助、必要なサービスへのアクセスをサポートするなど、個別の状況に応じた支援を行う。</a:t>
              </a:r>
              <a:endParaRPr/>
            </a:p>
          </p:txBody>
        </p:sp>
      </p:grpSp>
      <p:sp>
        <p:nvSpPr>
          <p:cNvPr id="283" name="Google Shape;283;p1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10</a:t>
            </a:fld>
            <a:endParaRPr/>
          </a:p>
        </p:txBody>
      </p:sp>
      <p:pic>
        <p:nvPicPr>
          <p:cNvPr id="284" name="Google Shape;284;p12" descr="講演者 枠線"/>
          <p:cNvPicPr preferRelativeResize="0"/>
          <p:nvPr/>
        </p:nvPicPr>
        <p:blipFill rotWithShape="1">
          <a:blip r:embed="rId9">
            <a:alphaModFix/>
          </a:blip>
          <a:srcRect/>
          <a:stretch/>
        </p:blipFill>
        <p:spPr>
          <a:xfrm>
            <a:off x="6853079" y="5457788"/>
            <a:ext cx="772795" cy="772795"/>
          </a:xfrm>
          <a:prstGeom prst="rect">
            <a:avLst/>
          </a:prstGeom>
          <a:noFill/>
          <a:ln>
            <a:noFill/>
          </a:ln>
        </p:spPr>
      </p:pic>
      <p:pic>
        <p:nvPicPr>
          <p:cNvPr id="285" name="Google Shape;285;p12" descr="喝采 枠線"/>
          <p:cNvPicPr preferRelativeResize="0"/>
          <p:nvPr/>
        </p:nvPicPr>
        <p:blipFill rotWithShape="1">
          <a:blip r:embed="rId10">
            <a:alphaModFix/>
          </a:blip>
          <a:srcRect/>
          <a:stretch/>
        </p:blipFill>
        <p:spPr>
          <a:xfrm>
            <a:off x="6796303" y="2680994"/>
            <a:ext cx="888583" cy="888583"/>
          </a:xfrm>
          <a:prstGeom prst="rect">
            <a:avLst/>
          </a:prstGeom>
          <a:noFill/>
          <a:ln>
            <a:noFill/>
          </a:ln>
        </p:spPr>
      </p:pic>
      <p:sp>
        <p:nvSpPr>
          <p:cNvPr id="287" name="Google Shape;287;p12"/>
          <p:cNvSpPr txBox="1"/>
          <p:nvPr/>
        </p:nvSpPr>
        <p:spPr>
          <a:xfrm>
            <a:off x="251896" y="788232"/>
            <a:ext cx="6408212" cy="48239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62626"/>
              </a:buClr>
              <a:buSzPts val="2000"/>
              <a:buFont typeface="MS PGothic"/>
              <a:buNone/>
            </a:pPr>
            <a:r>
              <a:rPr lang="ja-JP" sz="2000">
                <a:latin typeface="MS PGothic"/>
                <a:ea typeface="MS PGothic"/>
                <a:cs typeface="MS PGothic"/>
                <a:sym typeface="MS PGothic"/>
              </a:rPr>
              <a:t>これまでのNPO法人日越ともいき支援会の8つの包括支援</a:t>
            </a:r>
            <a:endParaRPr dirty="0"/>
          </a:p>
        </p:txBody>
      </p:sp>
      <p:pic>
        <p:nvPicPr>
          <p:cNvPr id="2" name="図 1" descr="背景パターン&#10;&#10;AI 生成コンテンツは誤りを含む可能性があります。">
            <a:extLst>
              <a:ext uri="{FF2B5EF4-FFF2-40B4-BE49-F238E27FC236}">
                <a16:creationId xmlns:a16="http://schemas.microsoft.com/office/drawing/2014/main" id="{A44AB982-F41D-B0A9-74AF-557E8638A469}"/>
              </a:ext>
            </a:extLst>
          </p:cNvPr>
          <p:cNvPicPr>
            <a:picLocks noChangeAspect="1"/>
          </p:cNvPicPr>
          <p:nvPr/>
        </p:nvPicPr>
        <p:blipFill>
          <a:blip r:embed="rId11"/>
          <a:srcRect t="30312" b="60437"/>
          <a:stretch>
            <a:fillRect/>
          </a:stretch>
        </p:blipFill>
        <p:spPr>
          <a:xfrm>
            <a:off x="0" y="0"/>
            <a:ext cx="12192000" cy="751841"/>
          </a:xfrm>
          <a:prstGeom prst="rect">
            <a:avLst/>
          </a:prstGeom>
        </p:spPr>
      </p:pic>
      <p:sp>
        <p:nvSpPr>
          <p:cNvPr id="3" name="タイトル 1">
            <a:extLst>
              <a:ext uri="{FF2B5EF4-FFF2-40B4-BE49-F238E27FC236}">
                <a16:creationId xmlns:a16="http://schemas.microsoft.com/office/drawing/2014/main" id="{1387A85D-21BC-3069-7A9C-F97E47B71FA9}"/>
              </a:ext>
            </a:extLst>
          </p:cNvPr>
          <p:cNvSpPr txBox="1">
            <a:spLocks/>
          </p:cNvSpPr>
          <p:nvPr/>
        </p:nvSpPr>
        <p:spPr>
          <a:xfrm>
            <a:off x="295088" y="68261"/>
            <a:ext cx="10691585" cy="61531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a:solidFill>
                  <a:schemeClr val="tx1">
                    <a:lumMod val="95000"/>
                    <a:lumOff val="5000"/>
                  </a:schemeClr>
                </a:solidFill>
              </a:rPr>
              <a:t>取り組み</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CF561-ADC2-02FC-2C23-45E5FC12D119}"/>
            </a:ext>
          </a:extLst>
        </p:cNvPr>
        <p:cNvGrpSpPr/>
        <p:nvPr/>
      </p:nvGrpSpPr>
      <p:grpSpPr>
        <a:xfrm>
          <a:off x="0" y="0"/>
          <a:ext cx="0" cy="0"/>
          <a:chOff x="0" y="0"/>
          <a:chExt cx="0" cy="0"/>
        </a:xfrm>
      </p:grpSpPr>
      <p:sp>
        <p:nvSpPr>
          <p:cNvPr id="15" name="スライド番号プレースホルダー 14">
            <a:extLst>
              <a:ext uri="{FF2B5EF4-FFF2-40B4-BE49-F238E27FC236}">
                <a16:creationId xmlns:a16="http://schemas.microsoft.com/office/drawing/2014/main" id="{E29CF599-D988-69A7-B860-90E163544AEA}"/>
              </a:ext>
            </a:extLst>
          </p:cNvPr>
          <p:cNvSpPr>
            <a:spLocks noGrp="1"/>
          </p:cNvSpPr>
          <p:nvPr>
            <p:ph type="sldNum" sz="quarter" idx="12"/>
          </p:nvPr>
        </p:nvSpPr>
        <p:spPr>
          <a:xfrm>
            <a:off x="9324000" y="6424614"/>
            <a:ext cx="2743200" cy="365125"/>
          </a:xfrm>
        </p:spPr>
        <p:txBody>
          <a:bodyPr/>
          <a:lstStyle/>
          <a:p>
            <a:fld id="{8A1DCF87-A343-2942-AC87-406A0D08C33C}" type="slidenum">
              <a:rPr kumimoji="1" lang="ja-JP" altLang="en-US" smtClean="0"/>
              <a:t>11</a:t>
            </a:fld>
            <a:endParaRPr kumimoji="1" lang="ja-JP" altLang="en-US"/>
          </a:p>
        </p:txBody>
      </p:sp>
      <p:pic>
        <p:nvPicPr>
          <p:cNvPr id="13" name="図 12" descr="背景パターン&#10;&#10;AI 生成コンテンツは誤りを含む可能性があります。">
            <a:extLst>
              <a:ext uri="{FF2B5EF4-FFF2-40B4-BE49-F238E27FC236}">
                <a16:creationId xmlns:a16="http://schemas.microsoft.com/office/drawing/2014/main" id="{424A556B-98C8-3D07-1D4F-6760ED565354}"/>
              </a:ext>
            </a:extLst>
          </p:cNvPr>
          <p:cNvPicPr>
            <a:picLocks noChangeAspect="1"/>
          </p:cNvPicPr>
          <p:nvPr/>
        </p:nvPicPr>
        <p:blipFill>
          <a:blip r:embed="rId3"/>
          <a:srcRect t="30312" b="60437"/>
          <a:stretch>
            <a:fillRect/>
          </a:stretch>
        </p:blipFill>
        <p:spPr>
          <a:xfrm>
            <a:off x="0" y="0"/>
            <a:ext cx="12192000" cy="751841"/>
          </a:xfrm>
          <a:prstGeom prst="rect">
            <a:avLst/>
          </a:prstGeom>
        </p:spPr>
      </p:pic>
      <p:sp>
        <p:nvSpPr>
          <p:cNvPr id="14" name="タイトル 1">
            <a:extLst>
              <a:ext uri="{FF2B5EF4-FFF2-40B4-BE49-F238E27FC236}">
                <a16:creationId xmlns:a16="http://schemas.microsoft.com/office/drawing/2014/main" id="{298A2BDD-66B0-949E-37B1-64C741CE7D04}"/>
              </a:ext>
            </a:extLst>
          </p:cNvPr>
          <p:cNvSpPr txBox="1">
            <a:spLocks/>
          </p:cNvSpPr>
          <p:nvPr/>
        </p:nvSpPr>
        <p:spPr>
          <a:xfrm>
            <a:off x="295088" y="68261"/>
            <a:ext cx="10691585" cy="61531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a:solidFill>
                  <a:schemeClr val="tx1">
                    <a:lumMod val="95000"/>
                    <a:lumOff val="5000"/>
                  </a:schemeClr>
                </a:solidFill>
              </a:rPr>
              <a:t>課題意識</a:t>
            </a:r>
          </a:p>
        </p:txBody>
      </p:sp>
      <p:pic>
        <p:nvPicPr>
          <p:cNvPr id="4" name="図 3" descr="ロゴ&#10;&#10;AI 生成コンテンツは誤りを含む可能性があります。">
            <a:extLst>
              <a:ext uri="{FF2B5EF4-FFF2-40B4-BE49-F238E27FC236}">
                <a16:creationId xmlns:a16="http://schemas.microsoft.com/office/drawing/2014/main" id="{7FD3764C-BBBE-893E-C921-E6623792FFAC}"/>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10000" b="90000" l="10000" r="90000">
                        <a14:foregroundMark x1="35500" y1="50500" x2="35500" y2="50500"/>
                        <a14:foregroundMark x1="34333" y1="59000" x2="34333" y2="59000"/>
                        <a14:foregroundMark x1="61667" y1="52500" x2="61667" y2="52500"/>
                        <a14:foregroundMark x1="67500" y1="60000" x2="67500" y2="60000"/>
                        <a14:foregroundMark x1="57667" y1="72000" x2="57667" y2="72000"/>
                        <a14:foregroundMark x1="50000" y1="70833" x2="50000" y2="70833"/>
                        <a14:foregroundMark x1="41667" y1="72000" x2="41667" y2="72000"/>
                      </a14:backgroundRemoval>
                    </a14:imgEffect>
                    <a14:imgEffect>
                      <a14:saturation sat="0"/>
                    </a14:imgEffect>
                  </a14:imgLayer>
                </a14:imgProps>
              </a:ext>
            </a:extLst>
          </a:blip>
          <a:srcRect t="27671" b="21307"/>
          <a:stretch>
            <a:fillRect/>
          </a:stretch>
        </p:blipFill>
        <p:spPr>
          <a:xfrm>
            <a:off x="10718417" y="0"/>
            <a:ext cx="1473583" cy="751841"/>
          </a:xfrm>
          <a:prstGeom prst="rect">
            <a:avLst/>
          </a:prstGeom>
        </p:spPr>
      </p:pic>
      <p:sp>
        <p:nvSpPr>
          <p:cNvPr id="3" name="テキスト ボックス 2">
            <a:extLst>
              <a:ext uri="{FF2B5EF4-FFF2-40B4-BE49-F238E27FC236}">
                <a16:creationId xmlns:a16="http://schemas.microsoft.com/office/drawing/2014/main" id="{5D9BCE8C-767E-65B3-E709-AC893C65E1EF}"/>
              </a:ext>
            </a:extLst>
          </p:cNvPr>
          <p:cNvSpPr txBox="1"/>
          <p:nvPr/>
        </p:nvSpPr>
        <p:spPr>
          <a:xfrm>
            <a:off x="563507" y="3491919"/>
            <a:ext cx="184731" cy="369332"/>
          </a:xfrm>
          <a:prstGeom prst="rect">
            <a:avLst/>
          </a:prstGeom>
          <a:noFill/>
        </p:spPr>
        <p:txBody>
          <a:bodyPr wrap="none" rtlCol="0">
            <a:spAutoFit/>
          </a:bodyPr>
          <a:lstStyle/>
          <a:p>
            <a:endParaRPr kumimoji="1" lang="ja-JP" altLang="en-US"/>
          </a:p>
        </p:txBody>
      </p:sp>
      <p:sp>
        <p:nvSpPr>
          <p:cNvPr id="5" name="テキスト ボックス 4">
            <a:extLst>
              <a:ext uri="{FF2B5EF4-FFF2-40B4-BE49-F238E27FC236}">
                <a16:creationId xmlns:a16="http://schemas.microsoft.com/office/drawing/2014/main" id="{B4A3A9FD-97F1-B208-5EB0-53BB87EC2ED2}"/>
              </a:ext>
            </a:extLst>
          </p:cNvPr>
          <p:cNvSpPr txBox="1"/>
          <p:nvPr/>
        </p:nvSpPr>
        <p:spPr>
          <a:xfrm>
            <a:off x="1010996" y="-3207584"/>
            <a:ext cx="10846714" cy="3139321"/>
          </a:xfrm>
          <a:prstGeom prst="rect">
            <a:avLst/>
          </a:prstGeom>
          <a:noFill/>
        </p:spPr>
        <p:txBody>
          <a:bodyPr wrap="square" rtlCol="0">
            <a:spAutoFit/>
          </a:bodyPr>
          <a:lstStyle/>
          <a:p>
            <a:r>
              <a:rPr lang="ja-JP" altLang="en-US"/>
              <a:t>私たちの活動を通じて見えてきたのは、</a:t>
            </a:r>
            <a:r>
              <a:rPr lang="ja-JP" altLang="en-US" b="1"/>
              <a:t>個人の努力や一団体の支援だけでは限界がある</a:t>
            </a:r>
            <a:r>
              <a:rPr lang="ja-JP" altLang="en-US"/>
              <a:t>という現実です。</a:t>
            </a:r>
          </a:p>
          <a:p>
            <a:r>
              <a:rPr lang="ja-JP" altLang="en-US"/>
              <a:t>根本的な課題は、制度そのものが「受け入れるための仕組み」で止まっており、</a:t>
            </a:r>
            <a:r>
              <a:rPr lang="ja-JP" altLang="en-US" b="1"/>
              <a:t>「共に生きるための仕組み」になっていない</a:t>
            </a:r>
            <a:r>
              <a:rPr lang="ja-JP" altLang="en-US"/>
              <a:t>ことです。</a:t>
            </a:r>
          </a:p>
          <a:p>
            <a:r>
              <a:rPr lang="ja-JP" altLang="en-US"/>
              <a:t>法制度の運用、監理団体のあり方、受け入れ企業の意識、地域社会の理解</a:t>
            </a:r>
            <a:r>
              <a:rPr lang="en-US" altLang="ja-JP" dirty="0"/>
              <a:t>――</a:t>
            </a:r>
            <a:r>
              <a:rPr lang="ja-JP" altLang="en-US"/>
              <a:t>それぞれが変わらなければ、同じ問題が繰り返されます。</a:t>
            </a:r>
          </a:p>
          <a:p>
            <a:br>
              <a:rPr lang="ja-JP" altLang="en-US"/>
            </a:br>
            <a:endParaRPr lang="ja-JP" altLang="en-US"/>
          </a:p>
          <a:p>
            <a:r>
              <a:rPr lang="ja-JP" altLang="en-US"/>
              <a:t>私たちは、こうした課題を社会全体の問題として共有し、</a:t>
            </a:r>
            <a:r>
              <a:rPr lang="ja-JP" altLang="en-US" b="1"/>
              <a:t>外国人と日本人が対等な立場で支え合える共生社会</a:t>
            </a:r>
            <a:r>
              <a:rPr lang="ja-JP" altLang="en-US"/>
              <a:t>を実現するために活動を続けています。</a:t>
            </a:r>
          </a:p>
          <a:p>
            <a:r>
              <a:rPr lang="ja-JP" altLang="en-US"/>
              <a:t>一人ひとりが安心して働き、暮らし、未来を描ける社会</a:t>
            </a:r>
            <a:r>
              <a:rPr lang="en-US" altLang="ja-JP" dirty="0"/>
              <a:t>――</a:t>
            </a:r>
            <a:r>
              <a:rPr lang="ja-JP" altLang="en-US"/>
              <a:t>その実現こそが、私たちの目指す「ともに生きる社会」です。</a:t>
            </a:r>
          </a:p>
        </p:txBody>
      </p:sp>
      <p:sp>
        <p:nvSpPr>
          <p:cNvPr id="9" name="角丸四角形 8">
            <a:extLst>
              <a:ext uri="{FF2B5EF4-FFF2-40B4-BE49-F238E27FC236}">
                <a16:creationId xmlns:a16="http://schemas.microsoft.com/office/drawing/2014/main" id="{B6168A28-00D8-46BC-8673-43188CD062CC}"/>
              </a:ext>
            </a:extLst>
          </p:cNvPr>
          <p:cNvSpPr/>
          <p:nvPr/>
        </p:nvSpPr>
        <p:spPr>
          <a:xfrm flipV="1">
            <a:off x="295087" y="1091819"/>
            <a:ext cx="6597031" cy="113034"/>
          </a:xfrm>
          <a:prstGeom prst="roundRect">
            <a:avLst>
              <a:gd name="adj" fmla="val 50000"/>
            </a:avLst>
          </a:prstGeom>
          <a:gradFill flip="none" rotWithShape="1">
            <a:gsLst>
              <a:gs pos="28000">
                <a:srgbClr val="FFC000"/>
              </a:gs>
              <a:gs pos="65000">
                <a:schemeClr val="accent2">
                  <a:lumMod val="60000"/>
                  <a:lumOff val="40000"/>
                </a:schemeClr>
              </a:gs>
              <a:gs pos="47000">
                <a:srgbClr val="FFDE77"/>
              </a:gs>
              <a:gs pos="80000">
                <a:srgbClr val="FB7B43">
                  <a:lumMod val="95756"/>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ctr"/>
            <a:endParaRPr kumimoji="1" lang="ja-JP" altLang="en-US">
              <a:solidFill>
                <a:schemeClr val="tx1"/>
              </a:solidFill>
            </a:endParaRPr>
          </a:p>
        </p:txBody>
      </p:sp>
      <p:sp>
        <p:nvSpPr>
          <p:cNvPr id="10" name="Google Shape;287;p12">
            <a:extLst>
              <a:ext uri="{FF2B5EF4-FFF2-40B4-BE49-F238E27FC236}">
                <a16:creationId xmlns:a16="http://schemas.microsoft.com/office/drawing/2014/main" id="{3DCAE2A7-4E72-A601-A9CB-2AB7EE027F3C}"/>
              </a:ext>
            </a:extLst>
          </p:cNvPr>
          <p:cNvSpPr txBox="1"/>
          <p:nvPr/>
        </p:nvSpPr>
        <p:spPr>
          <a:xfrm>
            <a:off x="251896" y="788232"/>
            <a:ext cx="6408212" cy="482395"/>
          </a:xfrm>
          <a:prstGeom prst="rect">
            <a:avLst/>
          </a:prstGeom>
          <a:noFill/>
          <a:ln>
            <a:noFill/>
          </a:ln>
        </p:spPr>
        <p:txBody>
          <a:bodyPr spcFirstLastPara="1" wrap="square" lIns="91425" tIns="45700" rIns="91425" bIns="45700" anchor="ctr" anchorCtr="0">
            <a:normAutofit/>
          </a:bodyPr>
          <a:lstStyle/>
          <a:p>
            <a:r>
              <a:rPr lang="ja-JP" altLang="en-US" sz="2000">
                <a:solidFill>
                  <a:schemeClr val="tx1">
                    <a:lumMod val="95000"/>
                    <a:lumOff val="5000"/>
                  </a:schemeClr>
                </a:solidFill>
              </a:rPr>
              <a:t>個人では止められない問題を、社会全体で変えるために</a:t>
            </a:r>
          </a:p>
        </p:txBody>
      </p:sp>
      <p:sp>
        <p:nvSpPr>
          <p:cNvPr id="11" name="テキスト ボックス 10">
            <a:extLst>
              <a:ext uri="{FF2B5EF4-FFF2-40B4-BE49-F238E27FC236}">
                <a16:creationId xmlns:a16="http://schemas.microsoft.com/office/drawing/2014/main" id="{29989689-ED1D-2067-0E85-6BCC4D6B1CBA}"/>
              </a:ext>
            </a:extLst>
          </p:cNvPr>
          <p:cNvSpPr txBox="1"/>
          <p:nvPr/>
        </p:nvSpPr>
        <p:spPr>
          <a:xfrm>
            <a:off x="702405" y="1341651"/>
            <a:ext cx="3304110" cy="400110"/>
          </a:xfrm>
          <a:prstGeom prst="rect">
            <a:avLst/>
          </a:prstGeom>
          <a:noFill/>
        </p:spPr>
        <p:txBody>
          <a:bodyPr wrap="none" rtlCol="0">
            <a:spAutoFit/>
          </a:bodyPr>
          <a:lstStyle/>
          <a:p>
            <a:r>
              <a:rPr lang="ja-JP" altLang="en-US" sz="2000" b="1" u="sng"/>
              <a:t>活動を通じて見えてきた現実</a:t>
            </a:r>
          </a:p>
        </p:txBody>
      </p:sp>
      <p:sp>
        <p:nvSpPr>
          <p:cNvPr id="12" name="テキスト ボックス 11">
            <a:extLst>
              <a:ext uri="{FF2B5EF4-FFF2-40B4-BE49-F238E27FC236}">
                <a16:creationId xmlns:a16="http://schemas.microsoft.com/office/drawing/2014/main" id="{85E86563-B18B-933F-0AD8-3F014CCC3C4A}"/>
              </a:ext>
            </a:extLst>
          </p:cNvPr>
          <p:cNvSpPr txBox="1"/>
          <p:nvPr/>
        </p:nvSpPr>
        <p:spPr>
          <a:xfrm>
            <a:off x="821581" y="1685536"/>
            <a:ext cx="10730823" cy="646331"/>
          </a:xfrm>
          <a:prstGeom prst="rect">
            <a:avLst/>
          </a:prstGeom>
          <a:noFill/>
        </p:spPr>
        <p:txBody>
          <a:bodyPr wrap="none" rtlCol="0">
            <a:spAutoFit/>
          </a:bodyPr>
          <a:lstStyle/>
          <a:p>
            <a:r>
              <a:rPr lang="ja-JP" altLang="en-US"/>
              <a:t>個人の努力や一団体の支援だけでは限界がある。問題の根本には、制度が</a:t>
            </a:r>
            <a:endParaRPr lang="en-US" altLang="ja-JP" dirty="0"/>
          </a:p>
          <a:p>
            <a:r>
              <a:rPr lang="ja-JP" altLang="en-US">
                <a:solidFill>
                  <a:srgbClr val="FF0000"/>
                </a:solidFill>
              </a:rPr>
              <a:t> “受け入れるための仕組み” </a:t>
            </a:r>
            <a:r>
              <a:rPr lang="ja-JP" altLang="en-US"/>
              <a:t>のままで、</a:t>
            </a:r>
            <a:r>
              <a:rPr lang="ja-JP" altLang="en-US">
                <a:solidFill>
                  <a:srgbClr val="FF0000"/>
                </a:solidFill>
              </a:rPr>
              <a:t>“共に生きるための仕組み” </a:t>
            </a:r>
            <a:r>
              <a:rPr lang="ja-JP" altLang="en-US"/>
              <a:t>になっていないという構造的課題がある。</a:t>
            </a:r>
          </a:p>
        </p:txBody>
      </p:sp>
      <p:sp>
        <p:nvSpPr>
          <p:cNvPr id="16" name="テキスト ボックス 15">
            <a:extLst>
              <a:ext uri="{FF2B5EF4-FFF2-40B4-BE49-F238E27FC236}">
                <a16:creationId xmlns:a16="http://schemas.microsoft.com/office/drawing/2014/main" id="{2B83555B-B40B-F26F-A44E-78A822E129CD}"/>
              </a:ext>
            </a:extLst>
          </p:cNvPr>
          <p:cNvSpPr txBox="1"/>
          <p:nvPr/>
        </p:nvSpPr>
        <p:spPr>
          <a:xfrm>
            <a:off x="702405" y="2498703"/>
            <a:ext cx="3280065" cy="400110"/>
          </a:xfrm>
          <a:prstGeom prst="rect">
            <a:avLst/>
          </a:prstGeom>
          <a:noFill/>
        </p:spPr>
        <p:txBody>
          <a:bodyPr wrap="none" rtlCol="0">
            <a:spAutoFit/>
          </a:bodyPr>
          <a:lstStyle/>
          <a:p>
            <a:r>
              <a:rPr lang="ja-JP" altLang="en-US" sz="2000" b="1" u="sng"/>
              <a:t>変わらなければならないもの</a:t>
            </a:r>
          </a:p>
        </p:txBody>
      </p:sp>
      <p:sp>
        <p:nvSpPr>
          <p:cNvPr id="17" name="テキスト ボックス 16">
            <a:extLst>
              <a:ext uri="{FF2B5EF4-FFF2-40B4-BE49-F238E27FC236}">
                <a16:creationId xmlns:a16="http://schemas.microsoft.com/office/drawing/2014/main" id="{DEEC4630-37B9-842F-5AF6-FFB7577B73E5}"/>
              </a:ext>
            </a:extLst>
          </p:cNvPr>
          <p:cNvSpPr txBox="1"/>
          <p:nvPr/>
        </p:nvSpPr>
        <p:spPr>
          <a:xfrm>
            <a:off x="951124" y="4294768"/>
            <a:ext cx="1757020" cy="369332"/>
          </a:xfrm>
          <a:prstGeom prst="rect">
            <a:avLst/>
          </a:prstGeom>
          <a:noFill/>
        </p:spPr>
        <p:txBody>
          <a:bodyPr wrap="square" rtlCol="0">
            <a:spAutoFit/>
          </a:bodyPr>
          <a:lstStyle/>
          <a:p>
            <a:pPr algn="ctr"/>
            <a:r>
              <a:rPr lang="ja-JP" altLang="en-US"/>
              <a:t>法制度の運用</a:t>
            </a:r>
          </a:p>
        </p:txBody>
      </p:sp>
      <p:sp>
        <p:nvSpPr>
          <p:cNvPr id="18" name="テキスト ボックス 17">
            <a:extLst>
              <a:ext uri="{FF2B5EF4-FFF2-40B4-BE49-F238E27FC236}">
                <a16:creationId xmlns:a16="http://schemas.microsoft.com/office/drawing/2014/main" id="{8A67F7B3-A48B-2256-BF65-34528D5991BE}"/>
              </a:ext>
            </a:extLst>
          </p:cNvPr>
          <p:cNvSpPr txBox="1"/>
          <p:nvPr/>
        </p:nvSpPr>
        <p:spPr>
          <a:xfrm>
            <a:off x="702405" y="5328541"/>
            <a:ext cx="2440092" cy="400110"/>
          </a:xfrm>
          <a:prstGeom prst="rect">
            <a:avLst/>
          </a:prstGeom>
          <a:noFill/>
        </p:spPr>
        <p:txBody>
          <a:bodyPr wrap="none" rtlCol="0">
            <a:spAutoFit/>
          </a:bodyPr>
          <a:lstStyle/>
          <a:p>
            <a:r>
              <a:rPr lang="ja-JP" altLang="en-US" sz="2000" b="1"/>
              <a:t>私たちの目指す未来</a:t>
            </a:r>
          </a:p>
        </p:txBody>
      </p:sp>
      <p:sp>
        <p:nvSpPr>
          <p:cNvPr id="19" name="テキスト ボックス 18">
            <a:extLst>
              <a:ext uri="{FF2B5EF4-FFF2-40B4-BE49-F238E27FC236}">
                <a16:creationId xmlns:a16="http://schemas.microsoft.com/office/drawing/2014/main" id="{5657F17B-E0C1-B6A8-2437-723AFAE58356}"/>
              </a:ext>
            </a:extLst>
          </p:cNvPr>
          <p:cNvSpPr txBox="1"/>
          <p:nvPr/>
        </p:nvSpPr>
        <p:spPr>
          <a:xfrm>
            <a:off x="1076806" y="5736841"/>
            <a:ext cx="10140263" cy="1021556"/>
          </a:xfrm>
          <a:prstGeom prst="round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a:t>課題を社会全体の問題として共有し、</a:t>
            </a:r>
          </a:p>
          <a:p>
            <a:r>
              <a:rPr lang="ja-JP" altLang="en-US"/>
              <a:t>外国人も日本人も </a:t>
            </a:r>
            <a:r>
              <a:rPr lang="ja-JP" altLang="en-US" b="1"/>
              <a:t>対等に支え合える共生社会</a:t>
            </a:r>
            <a:r>
              <a:rPr lang="ja-JP" altLang="en-US"/>
              <a:t> をつくる。</a:t>
            </a:r>
          </a:p>
          <a:p>
            <a:r>
              <a:rPr lang="ja-JP" altLang="en-US"/>
              <a:t>一人ひとりが安心して働き、暮らし、未来を描ける社会　　それが私たちの目指す </a:t>
            </a:r>
            <a:r>
              <a:rPr lang="ja-JP" altLang="en-US" b="1"/>
              <a:t>「ともに生きる社会」</a:t>
            </a:r>
            <a:r>
              <a:rPr lang="ja-JP" altLang="en-US"/>
              <a:t>。</a:t>
            </a:r>
          </a:p>
        </p:txBody>
      </p:sp>
      <p:sp>
        <p:nvSpPr>
          <p:cNvPr id="25" name="テキスト ボックス 24">
            <a:extLst>
              <a:ext uri="{FF2B5EF4-FFF2-40B4-BE49-F238E27FC236}">
                <a16:creationId xmlns:a16="http://schemas.microsoft.com/office/drawing/2014/main" id="{A31378CA-B73A-995F-3DB3-61C69321F911}"/>
              </a:ext>
            </a:extLst>
          </p:cNvPr>
          <p:cNvSpPr txBox="1"/>
          <p:nvPr/>
        </p:nvSpPr>
        <p:spPr>
          <a:xfrm>
            <a:off x="3448372" y="4030237"/>
            <a:ext cx="2261373" cy="646331"/>
          </a:xfrm>
          <a:prstGeom prst="rect">
            <a:avLst/>
          </a:prstGeom>
          <a:noFill/>
        </p:spPr>
        <p:txBody>
          <a:bodyPr wrap="square" rtlCol="0">
            <a:spAutoFit/>
          </a:bodyPr>
          <a:lstStyle/>
          <a:p>
            <a:pPr algn="ctr"/>
            <a:r>
              <a:rPr lang="ja-JP" altLang="en-US"/>
              <a:t>監理団体・</a:t>
            </a:r>
            <a:endParaRPr lang="en-US" altLang="ja-JP" dirty="0"/>
          </a:p>
          <a:p>
            <a:pPr algn="ctr"/>
            <a:r>
              <a:rPr lang="ja-JP" altLang="en-US"/>
              <a:t>登録支援機関</a:t>
            </a:r>
            <a:r>
              <a:rPr lang="ja-JP" altLang="en-US" sz="1400"/>
              <a:t>のあり方</a:t>
            </a:r>
          </a:p>
        </p:txBody>
      </p:sp>
      <p:sp>
        <p:nvSpPr>
          <p:cNvPr id="26" name="テキスト ボックス 25">
            <a:extLst>
              <a:ext uri="{FF2B5EF4-FFF2-40B4-BE49-F238E27FC236}">
                <a16:creationId xmlns:a16="http://schemas.microsoft.com/office/drawing/2014/main" id="{CEC16718-803F-67E6-66AD-42803B199396}"/>
              </a:ext>
            </a:extLst>
          </p:cNvPr>
          <p:cNvSpPr txBox="1"/>
          <p:nvPr/>
        </p:nvSpPr>
        <p:spPr>
          <a:xfrm>
            <a:off x="6887638" y="4298426"/>
            <a:ext cx="1338828" cy="369332"/>
          </a:xfrm>
          <a:prstGeom prst="rect">
            <a:avLst/>
          </a:prstGeom>
          <a:noFill/>
        </p:spPr>
        <p:txBody>
          <a:bodyPr wrap="none" rtlCol="0">
            <a:spAutoFit/>
          </a:bodyPr>
          <a:lstStyle/>
          <a:p>
            <a:pPr algn="ctr"/>
            <a:r>
              <a:rPr lang="ja-JP" altLang="en-US"/>
              <a:t>企業の意識</a:t>
            </a:r>
          </a:p>
        </p:txBody>
      </p:sp>
      <p:sp>
        <p:nvSpPr>
          <p:cNvPr id="27" name="テキスト ボックス 26">
            <a:extLst>
              <a:ext uri="{FF2B5EF4-FFF2-40B4-BE49-F238E27FC236}">
                <a16:creationId xmlns:a16="http://schemas.microsoft.com/office/drawing/2014/main" id="{AC3A61C5-3037-CB9B-30DA-7BDAF4EEF2F2}"/>
              </a:ext>
            </a:extLst>
          </p:cNvPr>
          <p:cNvSpPr txBox="1"/>
          <p:nvPr/>
        </p:nvSpPr>
        <p:spPr>
          <a:xfrm>
            <a:off x="9532594" y="4297971"/>
            <a:ext cx="1800493" cy="369332"/>
          </a:xfrm>
          <a:prstGeom prst="rect">
            <a:avLst/>
          </a:prstGeom>
          <a:noFill/>
        </p:spPr>
        <p:txBody>
          <a:bodyPr wrap="none" rtlCol="0">
            <a:spAutoFit/>
          </a:bodyPr>
          <a:lstStyle/>
          <a:p>
            <a:pPr algn="ctr"/>
            <a:r>
              <a:rPr lang="ja-JP" altLang="en-US"/>
              <a:t>地域社会の理解</a:t>
            </a:r>
            <a:endParaRPr kumimoji="1" lang="ja-JP" altLang="en-US"/>
          </a:p>
        </p:txBody>
      </p:sp>
      <p:sp>
        <p:nvSpPr>
          <p:cNvPr id="28" name="正方形/長方形 27">
            <a:extLst>
              <a:ext uri="{FF2B5EF4-FFF2-40B4-BE49-F238E27FC236}">
                <a16:creationId xmlns:a16="http://schemas.microsoft.com/office/drawing/2014/main" id="{4485DEC7-83E3-1F8B-D2B1-7F3C3BBABFBE}"/>
              </a:ext>
            </a:extLst>
          </p:cNvPr>
          <p:cNvSpPr/>
          <p:nvPr/>
        </p:nvSpPr>
        <p:spPr>
          <a:xfrm>
            <a:off x="790066" y="3744091"/>
            <a:ext cx="2057400" cy="142127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915DBBE1-FD14-3025-8215-39BCBA7550EC}"/>
              </a:ext>
            </a:extLst>
          </p:cNvPr>
          <p:cNvPicPr>
            <a:picLocks noChangeAspect="1"/>
          </p:cNvPicPr>
          <p:nvPr/>
        </p:nvPicPr>
        <p:blipFill>
          <a:blip r:embed="rId6"/>
          <a:srcRect l="-1" t="13193" r="60045" b="15095"/>
          <a:stretch>
            <a:fillRect/>
          </a:stretch>
        </p:blipFill>
        <p:spPr>
          <a:xfrm>
            <a:off x="1295093" y="2970579"/>
            <a:ext cx="1047345" cy="1253165"/>
          </a:xfrm>
          <a:prstGeom prst="rect">
            <a:avLst/>
          </a:prstGeom>
        </p:spPr>
      </p:pic>
      <p:sp>
        <p:nvSpPr>
          <p:cNvPr id="31" name="正方形/長方形 30">
            <a:extLst>
              <a:ext uri="{FF2B5EF4-FFF2-40B4-BE49-F238E27FC236}">
                <a16:creationId xmlns:a16="http://schemas.microsoft.com/office/drawing/2014/main" id="{7A102D8E-BB4C-1F44-C2C7-7749DB5994C7}"/>
              </a:ext>
            </a:extLst>
          </p:cNvPr>
          <p:cNvSpPr/>
          <p:nvPr/>
        </p:nvSpPr>
        <p:spPr>
          <a:xfrm>
            <a:off x="3581550" y="3744091"/>
            <a:ext cx="2057400" cy="142127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D9967C62-E41A-7EF4-44CD-FA4D7724D9D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1680" b="63672" l="293" r="51172">
                        <a14:foregroundMark x1="22656" y1="29492" x2="27832" y2="31445"/>
                        <a14:foregroundMark x1="24121" y1="32813" x2="29199" y2="44043"/>
                        <a14:foregroundMark x1="29199" y1="44043" x2="39063" y2="36523"/>
                        <a14:foregroundMark x1="39063" y1="36523" x2="30078" y2="45410"/>
                        <a14:foregroundMark x1="30078" y1="45410" x2="42676" y2="37988"/>
                        <a14:foregroundMark x1="42676" y1="37988" x2="27148" y2="35840"/>
                        <a14:foregroundMark x1="27148" y1="35840" x2="29883" y2="49414"/>
                        <a14:foregroundMark x1="29883" y1="49414" x2="40625" y2="44922"/>
                        <a14:foregroundMark x1="40625" y1="44922" x2="28223" y2="38770"/>
                        <a14:foregroundMark x1="28223" y1="38770" x2="40527" y2="44531"/>
                        <a14:foregroundMark x1="40527" y1="44531" x2="38184" y2="30762"/>
                        <a14:foregroundMark x1="38184" y1="30762" x2="25488" y2="33691"/>
                        <a14:foregroundMark x1="25488" y1="33691" x2="21094" y2="46094"/>
                        <a14:foregroundMark x1="21094" y1="46094" x2="27734" y2="56836"/>
                        <a14:foregroundMark x1="27734" y1="56836" x2="44141" y2="43164"/>
                        <a14:foregroundMark x1="44141" y1="43164" x2="27734" y2="39746"/>
                        <a14:foregroundMark x1="27734" y1="39746" x2="23340" y2="51172"/>
                        <a14:foregroundMark x1="23340" y1="51172" x2="41016" y2="50586"/>
                        <a14:foregroundMark x1="41016" y1="50586" x2="39258" y2="35059"/>
                        <a14:foregroundMark x1="39258" y1="35059" x2="27344" y2="39453"/>
                        <a14:foregroundMark x1="27344" y1="39453" x2="26953" y2="40332"/>
                        <a14:foregroundMark x1="18945" y1="28613" x2="19629" y2="45020"/>
                        <a14:foregroundMark x1="19629" y1="45020" x2="28223" y2="53027"/>
                        <a14:foregroundMark x1="28223" y1="53027" x2="46289" y2="56445"/>
                        <a14:foregroundMark x1="46289" y1="56445" x2="49707" y2="43359"/>
                        <a14:foregroundMark x1="49707" y1="43359" x2="44531" y2="32910"/>
                        <a14:foregroundMark x1="44531" y1="32910" x2="17676" y2="26367"/>
                        <a14:foregroundMark x1="17676" y1="26367" x2="33203" y2="32910"/>
                        <a14:foregroundMark x1="33203" y1="32910" x2="24805" y2="43457"/>
                        <a14:foregroundMark x1="24805" y1="43457" x2="40332" y2="33105"/>
                        <a14:foregroundMark x1="40332" y1="33105" x2="24023" y2="35645"/>
                        <a14:foregroundMark x1="24023" y1="35645" x2="34863" y2="28516"/>
                        <a14:foregroundMark x1="34863" y1="28516" x2="23730" y2="35449"/>
                        <a14:foregroundMark x1="23730" y1="35449" x2="35156" y2="30371"/>
                        <a14:foregroundMark x1="35156" y1="30371" x2="24414" y2="37793"/>
                        <a14:foregroundMark x1="24414" y1="37793" x2="39551" y2="32422"/>
                        <a14:foregroundMark x1="39551" y1="32422" x2="23535" y2="33398"/>
                        <a14:foregroundMark x1="23535" y1="33398" x2="37891" y2="26758"/>
                        <a14:foregroundMark x1="37891" y1="26758" x2="23340" y2="30762"/>
                        <a14:foregroundMark x1="23340" y1="30762" x2="17188" y2="41406"/>
                        <a14:foregroundMark x1="17188" y1="41406" x2="29297" y2="42188"/>
                        <a14:foregroundMark x1="29297" y1="42188" x2="16016" y2="50391"/>
                        <a14:foregroundMark x1="16016" y1="50391" x2="32910" y2="49219"/>
                        <a14:foregroundMark x1="32910" y1="49219" x2="45996" y2="52441"/>
                        <a14:foregroundMark x1="45996" y1="52441" x2="32813" y2="50391"/>
                        <a14:foregroundMark x1="32813" y1="50391" x2="44531" y2="44238"/>
                        <a14:foregroundMark x1="44531" y1="44238" x2="30273" y2="46191"/>
                        <a14:foregroundMark x1="30273" y1="46191" x2="46094" y2="42578"/>
                        <a14:foregroundMark x1="46094" y1="42578" x2="30566" y2="45605"/>
                        <a14:foregroundMark x1="30566" y1="45605" x2="43652" y2="41895"/>
                        <a14:foregroundMark x1="43652" y1="41895" x2="53809" y2="32031"/>
                        <a14:foregroundMark x1="53809" y1="32031" x2="40723" y2="34375"/>
                        <a14:foregroundMark x1="40723" y1="34375" x2="58984" y2="28613"/>
                        <a14:foregroundMark x1="58984" y1="28613" x2="45508" y2="32520"/>
                        <a14:foregroundMark x1="45508" y1="32520" x2="56836" y2="29297"/>
                        <a14:foregroundMark x1="56836" y1="29297" x2="32617" y2="34961"/>
                        <a14:foregroundMark x1="32617" y1="34961" x2="49023" y2="29980"/>
                        <a14:foregroundMark x1="49023" y1="29980" x2="35547" y2="32617"/>
                        <a14:foregroundMark x1="35547" y1="32617" x2="53516" y2="29883"/>
                        <a14:foregroundMark x1="53516" y1="29883" x2="33496" y2="31543"/>
                        <a14:foregroundMark x1="33496" y1="31543" x2="44824" y2="28418"/>
                        <a14:foregroundMark x1="44824" y1="28418" x2="32520" y2="29004"/>
                        <a14:foregroundMark x1="32520" y1="29004" x2="50098" y2="27051"/>
                        <a14:foregroundMark x1="50098" y1="27051" x2="20020" y2="29785"/>
                        <a14:foregroundMark x1="20020" y1="29785" x2="37012" y2="27051"/>
                        <a14:foregroundMark x1="37012" y1="27051" x2="25391" y2="29199"/>
                        <a14:foregroundMark x1="25391" y1="29199" x2="31250" y2="29785"/>
                        <a14:foregroundMark x1="18555" y1="29785" x2="22656" y2="44824"/>
                        <a14:foregroundMark x1="22656" y1="44824" x2="21289" y2="52832"/>
                        <a14:foregroundMark x1="19629" y1="31641" x2="17285" y2="43164"/>
                        <a14:foregroundMark x1="17285" y1="43164" x2="21387" y2="54688"/>
                        <a14:foregroundMark x1="21387" y1="54688" x2="36230" y2="54883"/>
                        <a14:foregroundMark x1="36230" y1="54883" x2="45898" y2="47168"/>
                        <a14:foregroundMark x1="45898" y1="47168" x2="49219" y2="30762"/>
                        <a14:foregroundMark x1="48828" y1="40527" x2="49414" y2="52051"/>
                        <a14:foregroundMark x1="18555" y1="29980" x2="20020" y2="52246"/>
                        <a14:foregroundMark x1="18262" y1="28613" x2="48047" y2="30371"/>
                        <a14:foregroundMark x1="48047" y1="30371" x2="56348" y2="21680"/>
                        <a14:foregroundMark x1="56348" y1="21680" x2="34766" y2="25293"/>
                        <a14:foregroundMark x1="34766" y1="25293" x2="17090" y2="37500"/>
                        <a14:foregroundMark x1="17090" y1="37500" x2="11523" y2="50879"/>
                        <a14:foregroundMark x1="11523" y1="50879" x2="17480" y2="64355"/>
                        <a14:foregroundMark x1="17480" y1="64355" x2="36719" y2="63672"/>
                        <a14:foregroundMark x1="36719" y1="63672" x2="42383" y2="45996"/>
                        <a14:foregroundMark x1="42383" y1="45996" x2="31250" y2="33203"/>
                        <a14:foregroundMark x1="31250" y1="33203" x2="20215" y2="43848"/>
                        <a14:foregroundMark x1="20215" y1="43848" x2="38281" y2="44922"/>
                        <a14:foregroundMark x1="38281" y1="44922" x2="46191" y2="35449"/>
                        <a14:foregroundMark x1="46191" y1="35449" x2="46875" y2="31934"/>
                        <a14:foregroundMark x1="36230" y1="24512" x2="32031" y2="55176"/>
                        <a14:foregroundMark x1="32031" y1="55176" x2="40625" y2="45508"/>
                        <a14:foregroundMark x1="40625" y1="45508" x2="42090" y2="33594"/>
                        <a14:foregroundMark x1="42090" y1="33594" x2="28613" y2="25293"/>
                        <a14:foregroundMark x1="28613" y1="25293" x2="20313" y2="43848"/>
                        <a14:foregroundMark x1="20313" y1="43848" x2="33789" y2="47559"/>
                        <a14:foregroundMark x1="33789" y1="47559" x2="41699" y2="38770"/>
                        <a14:foregroundMark x1="41699" y1="38770" x2="40723" y2="26563"/>
                        <a14:foregroundMark x1="40723" y1="26563" x2="33594" y2="46094"/>
                        <a14:foregroundMark x1="33594" y1="46094" x2="44434" y2="37500"/>
                        <a14:foregroundMark x1="44434" y1="37500" x2="32520" y2="37793"/>
                        <a14:foregroundMark x1="32520" y1="37793" x2="29980" y2="49609"/>
                        <a14:foregroundMark x1="29980" y1="49609" x2="46973" y2="38965"/>
                        <a14:foregroundMark x1="46973" y1="38965" x2="50781" y2="53906"/>
                        <a14:foregroundMark x1="50781" y1="53906" x2="50098" y2="58887"/>
                        <a14:foregroundMark x1="48828" y1="26660" x2="293" y2="21680"/>
                        <a14:foregroundMark x1="49219" y1="37500" x2="50098" y2="49902"/>
                        <a14:foregroundMark x1="48633" y1="35352" x2="51172" y2="45801"/>
                      </a14:backgroundRemoval>
                    </a14:imgEffect>
                  </a14:imgLayer>
                </a14:imgProps>
              </a:ext>
            </a:extLst>
          </a:blip>
          <a:srcRect l="18402" t="27257" r="50182" b="46070"/>
          <a:stretch>
            <a:fillRect/>
          </a:stretch>
        </p:blipFill>
        <p:spPr>
          <a:xfrm>
            <a:off x="3910899" y="2970579"/>
            <a:ext cx="1291269" cy="1096312"/>
          </a:xfrm>
          <a:prstGeom prst="rect">
            <a:avLst/>
          </a:prstGeom>
        </p:spPr>
      </p:pic>
      <p:sp>
        <p:nvSpPr>
          <p:cNvPr id="33" name="正方形/長方形 32">
            <a:extLst>
              <a:ext uri="{FF2B5EF4-FFF2-40B4-BE49-F238E27FC236}">
                <a16:creationId xmlns:a16="http://schemas.microsoft.com/office/drawing/2014/main" id="{A7AAD376-C855-AB40-0517-AF01B6EB0041}"/>
              </a:ext>
            </a:extLst>
          </p:cNvPr>
          <p:cNvSpPr/>
          <p:nvPr/>
        </p:nvSpPr>
        <p:spPr>
          <a:xfrm>
            <a:off x="6513759" y="3731480"/>
            <a:ext cx="2057400" cy="142127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a:extLst>
              <a:ext uri="{FF2B5EF4-FFF2-40B4-BE49-F238E27FC236}">
                <a16:creationId xmlns:a16="http://schemas.microsoft.com/office/drawing/2014/main" id="{D480D2F3-0FD8-8DE7-58CB-DDFC6F030934}"/>
              </a:ext>
            </a:extLst>
          </p:cNvPr>
          <p:cNvPicPr>
            <a:picLocks noChangeAspect="1"/>
          </p:cNvPicPr>
          <p:nvPr/>
        </p:nvPicPr>
        <p:blipFill>
          <a:blip r:embed="rId9"/>
          <a:srcRect l="53071" t="27064" r="17909" b="45129"/>
          <a:stretch>
            <a:fillRect/>
          </a:stretch>
        </p:blipFill>
        <p:spPr>
          <a:xfrm>
            <a:off x="6960650" y="3084485"/>
            <a:ext cx="1192804" cy="1142917"/>
          </a:xfrm>
          <a:prstGeom prst="rect">
            <a:avLst/>
          </a:prstGeom>
        </p:spPr>
      </p:pic>
      <p:sp>
        <p:nvSpPr>
          <p:cNvPr id="34" name="正方形/長方形 33">
            <a:extLst>
              <a:ext uri="{FF2B5EF4-FFF2-40B4-BE49-F238E27FC236}">
                <a16:creationId xmlns:a16="http://schemas.microsoft.com/office/drawing/2014/main" id="{7FE82156-0680-82CE-39DB-6FF66D0984CB}"/>
              </a:ext>
            </a:extLst>
          </p:cNvPr>
          <p:cNvSpPr/>
          <p:nvPr/>
        </p:nvSpPr>
        <p:spPr>
          <a:xfrm>
            <a:off x="9404141" y="3744091"/>
            <a:ext cx="2057400" cy="142127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D4A795B5-7256-9260-DF2C-F866AFBED605}"/>
              </a:ext>
            </a:extLst>
          </p:cNvPr>
          <p:cNvPicPr>
            <a:picLocks noChangeAspect="1"/>
          </p:cNvPicPr>
          <p:nvPr/>
        </p:nvPicPr>
        <p:blipFill>
          <a:blip r:embed="rId10"/>
          <a:srcRect l="14917" t="3440" r="15782" b="5394"/>
          <a:stretch>
            <a:fillRect/>
          </a:stretch>
        </p:blipFill>
        <p:spPr>
          <a:xfrm>
            <a:off x="10019532" y="3144067"/>
            <a:ext cx="826619" cy="1101354"/>
          </a:xfrm>
          <a:prstGeom prst="rect">
            <a:avLst/>
          </a:prstGeom>
        </p:spPr>
      </p:pic>
      <p:sp>
        <p:nvSpPr>
          <p:cNvPr id="35" name="テキスト ボックス 34">
            <a:extLst>
              <a:ext uri="{FF2B5EF4-FFF2-40B4-BE49-F238E27FC236}">
                <a16:creationId xmlns:a16="http://schemas.microsoft.com/office/drawing/2014/main" id="{50D2357F-672B-FAA5-7FCB-805FEB1D26B4}"/>
              </a:ext>
            </a:extLst>
          </p:cNvPr>
          <p:cNvSpPr txBox="1"/>
          <p:nvPr/>
        </p:nvSpPr>
        <p:spPr>
          <a:xfrm>
            <a:off x="804549" y="4625546"/>
            <a:ext cx="2028432" cy="461665"/>
          </a:xfrm>
          <a:prstGeom prst="rect">
            <a:avLst/>
          </a:prstGeom>
          <a:noFill/>
        </p:spPr>
        <p:txBody>
          <a:bodyPr wrap="square" rtlCol="0">
            <a:spAutoFit/>
          </a:bodyPr>
          <a:lstStyle/>
          <a:p>
            <a:pPr algn="ctr"/>
            <a:r>
              <a:rPr lang="ja-JP" altLang="en-US" sz="1200"/>
              <a:t>制度が現場に十分届かず、実効性が弱い </a:t>
            </a:r>
          </a:p>
        </p:txBody>
      </p:sp>
      <p:sp>
        <p:nvSpPr>
          <p:cNvPr id="36" name="テキスト ボックス 35">
            <a:extLst>
              <a:ext uri="{FF2B5EF4-FFF2-40B4-BE49-F238E27FC236}">
                <a16:creationId xmlns:a16="http://schemas.microsoft.com/office/drawing/2014/main" id="{36BD7A60-B756-CEF2-24B4-4774F56D09A9}"/>
              </a:ext>
            </a:extLst>
          </p:cNvPr>
          <p:cNvSpPr txBox="1"/>
          <p:nvPr/>
        </p:nvSpPr>
        <p:spPr>
          <a:xfrm>
            <a:off x="3649810" y="4620342"/>
            <a:ext cx="2028432" cy="461665"/>
          </a:xfrm>
          <a:prstGeom prst="rect">
            <a:avLst/>
          </a:prstGeom>
          <a:noFill/>
        </p:spPr>
        <p:txBody>
          <a:bodyPr wrap="square" rtlCol="0">
            <a:spAutoFit/>
          </a:bodyPr>
          <a:lstStyle/>
          <a:p>
            <a:pPr algn="ctr"/>
            <a:r>
              <a:rPr lang="ja-JP" altLang="en-US" sz="1200"/>
              <a:t>保護より利益が優先され、</a:t>
            </a:r>
            <a:endParaRPr lang="en-US" altLang="ja-JP" sz="1200" dirty="0"/>
          </a:p>
          <a:p>
            <a:pPr algn="ctr"/>
            <a:r>
              <a:rPr lang="ja-JP" altLang="en-US" sz="1200"/>
              <a:t>機能不全が起きている</a:t>
            </a:r>
          </a:p>
        </p:txBody>
      </p:sp>
      <p:sp>
        <p:nvSpPr>
          <p:cNvPr id="37" name="テキスト ボックス 36">
            <a:extLst>
              <a:ext uri="{FF2B5EF4-FFF2-40B4-BE49-F238E27FC236}">
                <a16:creationId xmlns:a16="http://schemas.microsoft.com/office/drawing/2014/main" id="{88431771-E056-4362-D6C7-54A86DDC3EC4}"/>
              </a:ext>
            </a:extLst>
          </p:cNvPr>
          <p:cNvSpPr txBox="1"/>
          <p:nvPr/>
        </p:nvSpPr>
        <p:spPr>
          <a:xfrm>
            <a:off x="6542727" y="4628746"/>
            <a:ext cx="2028432" cy="461665"/>
          </a:xfrm>
          <a:prstGeom prst="rect">
            <a:avLst/>
          </a:prstGeom>
          <a:noFill/>
        </p:spPr>
        <p:txBody>
          <a:bodyPr wrap="square" rtlCol="0">
            <a:spAutoFit/>
          </a:bodyPr>
          <a:lstStyle/>
          <a:p>
            <a:pPr algn="ctr"/>
            <a:r>
              <a:rPr lang="ja-JP" altLang="en-US" sz="1200"/>
              <a:t>人として向き合わず、</a:t>
            </a:r>
            <a:endParaRPr lang="en-US" altLang="ja-JP" sz="1200" dirty="0"/>
          </a:p>
          <a:p>
            <a:pPr algn="ctr"/>
            <a:r>
              <a:rPr lang="ja-JP" altLang="en-US" sz="1200"/>
              <a:t>意識不備が被害を生む</a:t>
            </a:r>
          </a:p>
        </p:txBody>
      </p:sp>
      <p:sp>
        <p:nvSpPr>
          <p:cNvPr id="38" name="テキスト ボックス 37">
            <a:extLst>
              <a:ext uri="{FF2B5EF4-FFF2-40B4-BE49-F238E27FC236}">
                <a16:creationId xmlns:a16="http://schemas.microsoft.com/office/drawing/2014/main" id="{9B5DEDFF-8656-3E76-B2F1-B78FB58BB073}"/>
              </a:ext>
            </a:extLst>
          </p:cNvPr>
          <p:cNvSpPr txBox="1"/>
          <p:nvPr/>
        </p:nvSpPr>
        <p:spPr>
          <a:xfrm>
            <a:off x="9418624" y="4644215"/>
            <a:ext cx="2028432" cy="461665"/>
          </a:xfrm>
          <a:prstGeom prst="rect">
            <a:avLst/>
          </a:prstGeom>
          <a:noFill/>
        </p:spPr>
        <p:txBody>
          <a:bodyPr wrap="square" rtlCol="0">
            <a:spAutoFit/>
          </a:bodyPr>
          <a:lstStyle/>
          <a:p>
            <a:pPr algn="ctr"/>
            <a:r>
              <a:rPr lang="ja-JP" altLang="en-US" sz="1200"/>
              <a:t>孤立を防ぐための理解と</a:t>
            </a:r>
            <a:endParaRPr lang="en-US" altLang="ja-JP" sz="1200" dirty="0"/>
          </a:p>
          <a:p>
            <a:pPr algn="ctr"/>
            <a:r>
              <a:rPr lang="ja-JP" altLang="en-US" sz="1200"/>
              <a:t>つながりが不足している</a:t>
            </a:r>
          </a:p>
        </p:txBody>
      </p:sp>
    </p:spTree>
    <p:extLst>
      <p:ext uri="{BB962C8B-B14F-4D97-AF65-F5344CB8AC3E}">
        <p14:creationId xmlns:p14="http://schemas.microsoft.com/office/powerpoint/2010/main" val="2891167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上を見上げている女性&#10;&#10;中程度の精度で自動的に生成された説明">
            <a:extLst>
              <a:ext uri="{FF2B5EF4-FFF2-40B4-BE49-F238E27FC236}">
                <a16:creationId xmlns:a16="http://schemas.microsoft.com/office/drawing/2014/main" id="{6FEF60D6-6747-94ED-CA5F-EA29A00A87FE}"/>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11500"/>
                    </a14:imgEffect>
                    <a14:imgEffect>
                      <a14:saturation sat="78000"/>
                    </a14:imgEffect>
                  </a14:imgLayer>
                </a14:imgProps>
              </a:ext>
              <a:ext uri="{28A0092B-C50C-407E-A947-70E740481C1C}">
                <a14:useLocalDpi xmlns:a14="http://schemas.microsoft.com/office/drawing/2010/main"/>
              </a:ext>
            </a:extLst>
          </a:blip>
          <a:srcRect t="-1"/>
          <a:stretch>
            <a:fillRect/>
          </a:stretch>
        </p:blipFill>
        <p:spPr>
          <a:xfrm>
            <a:off x="0" y="0"/>
            <a:ext cx="12192000" cy="6858000"/>
          </a:xfrm>
          <a:prstGeom prst="rect">
            <a:avLst/>
          </a:prstGeom>
        </p:spPr>
      </p:pic>
      <p:sp>
        <p:nvSpPr>
          <p:cNvPr id="2" name="角丸四角形 1">
            <a:extLst>
              <a:ext uri="{FF2B5EF4-FFF2-40B4-BE49-F238E27FC236}">
                <a16:creationId xmlns:a16="http://schemas.microsoft.com/office/drawing/2014/main" id="{68531A9C-05E1-9762-2FBE-0CC4B5DC2C5A}"/>
              </a:ext>
            </a:extLst>
          </p:cNvPr>
          <p:cNvSpPr/>
          <p:nvPr/>
        </p:nvSpPr>
        <p:spPr>
          <a:xfrm>
            <a:off x="557928" y="1474741"/>
            <a:ext cx="11355906" cy="3908518"/>
          </a:xfrm>
          <a:prstGeom prst="roundRect">
            <a:avLst>
              <a:gd name="adj" fmla="val 6009"/>
            </a:avLst>
          </a:prstGeom>
          <a:solidFill>
            <a:srgbClr val="FFFFFF">
              <a:alpha val="6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F315658D-4D7D-641C-2568-C2A821D60FB2}"/>
              </a:ext>
            </a:extLst>
          </p:cNvPr>
          <p:cNvSpPr txBox="1"/>
          <p:nvPr/>
        </p:nvSpPr>
        <p:spPr>
          <a:xfrm>
            <a:off x="697811" y="2131537"/>
            <a:ext cx="11076140" cy="707886"/>
          </a:xfrm>
          <a:prstGeom prst="rect">
            <a:avLst/>
          </a:prstGeom>
          <a:noFill/>
          <a:ln>
            <a:noFill/>
          </a:ln>
        </p:spPr>
        <p:txBody>
          <a:bodyPr wrap="square" rtlCol="0">
            <a:spAutoFit/>
          </a:bodyPr>
          <a:lstStyle/>
          <a:p>
            <a:pPr algn="ctr"/>
            <a:r>
              <a:rPr lang="ja-JP" altLang="en-US" sz="4000" b="1">
                <a:ln>
                  <a:solidFill>
                    <a:schemeClr val="tx1"/>
                  </a:solidFill>
                </a:ln>
                <a:solidFill>
                  <a:schemeClr val="bg1"/>
                </a:solidFill>
                <a:effectLst>
                  <a:outerShdw blurRad="50800" dist="38100" dir="2700000" algn="tl" rotWithShape="0">
                    <a:prstClr val="black">
                      <a:alpha val="40000"/>
                    </a:prstClr>
                  </a:outerShdw>
                </a:effectLst>
                <a:latin typeface="MS PGothic" panose="020B0600070205080204" pitchFamily="34" charset="-128"/>
                <a:ea typeface="MS PGothic" panose="020B0600070205080204" pitchFamily="34" charset="-128"/>
              </a:rPr>
              <a:t>「</a:t>
            </a:r>
            <a:r>
              <a:rPr lang="ja-JP" altLang="en-US" sz="4000" b="1" spc="-135">
                <a:ln>
                  <a:solidFill>
                    <a:schemeClr val="tx1"/>
                  </a:solidFill>
                </a:ln>
                <a:solidFill>
                  <a:schemeClr val="bg1"/>
                </a:solidFill>
                <a:effectLst>
                  <a:outerShdw blurRad="50800" dist="38100" dir="2700000" algn="tl" rotWithShape="0">
                    <a:prstClr val="black">
                      <a:alpha val="40000"/>
                    </a:prstClr>
                  </a:outerShdw>
                </a:effectLst>
                <a:latin typeface="MS PGothic" panose="020B0600070205080204" pitchFamily="34" charset="-128"/>
                <a:ea typeface="MS PGothic" panose="020B0600070205080204" pitchFamily="34" charset="-128"/>
                <a:cs typeface="PMingLiU"/>
              </a:rPr>
              <a:t>命と人権を守り</a:t>
            </a:r>
            <a:r>
              <a:rPr lang="ja-JP" altLang="en-US" sz="4000" b="1" spc="-50">
                <a:ln>
                  <a:solidFill>
                    <a:schemeClr val="tx1"/>
                  </a:solidFill>
                </a:ln>
                <a:solidFill>
                  <a:schemeClr val="bg1"/>
                </a:solidFill>
                <a:effectLst>
                  <a:outerShdw blurRad="50800" dist="38100" dir="2700000" algn="tl" rotWithShape="0">
                    <a:prstClr val="black">
                      <a:alpha val="40000"/>
                    </a:prstClr>
                  </a:outerShdw>
                </a:effectLst>
                <a:latin typeface="MS PGothic" panose="020B0600070205080204" pitchFamily="34" charset="-128"/>
                <a:ea typeface="MS PGothic" panose="020B0600070205080204" pitchFamily="34" charset="-128"/>
                <a:cs typeface="PMingLiU"/>
              </a:rPr>
              <a:t> </a:t>
            </a:r>
            <a:r>
              <a:rPr lang="ja-JP" altLang="en-US" sz="4000" b="1" spc="-135">
                <a:ln>
                  <a:solidFill>
                    <a:schemeClr val="tx1"/>
                  </a:solidFill>
                </a:ln>
                <a:solidFill>
                  <a:schemeClr val="bg1"/>
                </a:solidFill>
                <a:effectLst>
                  <a:outerShdw blurRad="50800" dist="38100" dir="2700000" algn="tl" rotWithShape="0">
                    <a:prstClr val="black">
                      <a:alpha val="40000"/>
                    </a:prstClr>
                  </a:outerShdw>
                </a:effectLst>
                <a:latin typeface="MS PGothic" panose="020B0600070205080204" pitchFamily="34" charset="-128"/>
                <a:ea typeface="MS PGothic" panose="020B0600070205080204" pitchFamily="34" charset="-128"/>
                <a:cs typeface="PMingLiU"/>
              </a:rPr>
              <a:t>ともに生きる社会の実現をめざす</a:t>
            </a:r>
            <a:r>
              <a:rPr lang="ja-JP" altLang="en-US" sz="4000" b="1">
                <a:ln>
                  <a:solidFill>
                    <a:schemeClr val="tx1"/>
                  </a:solidFill>
                </a:ln>
                <a:solidFill>
                  <a:schemeClr val="bg1"/>
                </a:solidFill>
                <a:effectLst>
                  <a:outerShdw blurRad="50800" dist="38100" dir="2700000" algn="tl" rotWithShape="0">
                    <a:prstClr val="black">
                      <a:alpha val="40000"/>
                    </a:prstClr>
                  </a:outerShdw>
                </a:effectLst>
                <a:latin typeface="MS PGothic" panose="020B0600070205080204" pitchFamily="34" charset="-128"/>
                <a:ea typeface="MS PGothic" panose="020B0600070205080204" pitchFamily="34" charset="-128"/>
              </a:rPr>
              <a:t>」</a:t>
            </a:r>
            <a:endParaRPr kumimoji="1" lang="ja-JP" altLang="en-US" sz="4000" b="1">
              <a:ln>
                <a:solidFill>
                  <a:schemeClr val="tx1"/>
                </a:solidFill>
              </a:ln>
              <a:solidFill>
                <a:schemeClr val="bg1"/>
              </a:solidFill>
              <a:effectLst>
                <a:outerShdw blurRad="50800" dist="38100" dir="2700000" algn="tl" rotWithShape="0">
                  <a:prstClr val="black">
                    <a:alpha val="40000"/>
                  </a:prstClr>
                </a:outerShdw>
              </a:effectLst>
              <a:latin typeface="MS PGothic" panose="020B0600070205080204" pitchFamily="34" charset="-128"/>
              <a:ea typeface="MS PGothic" panose="020B0600070205080204" pitchFamily="34" charset="-128"/>
            </a:endParaRPr>
          </a:p>
        </p:txBody>
      </p:sp>
      <p:sp>
        <p:nvSpPr>
          <p:cNvPr id="5" name="テキスト ボックス 4">
            <a:extLst>
              <a:ext uri="{FF2B5EF4-FFF2-40B4-BE49-F238E27FC236}">
                <a16:creationId xmlns:a16="http://schemas.microsoft.com/office/drawing/2014/main" id="{5C64539A-E56E-2188-580B-0E39A714846C}"/>
              </a:ext>
            </a:extLst>
          </p:cNvPr>
          <p:cNvSpPr txBox="1"/>
          <p:nvPr/>
        </p:nvSpPr>
        <p:spPr>
          <a:xfrm>
            <a:off x="2940326" y="3337952"/>
            <a:ext cx="6311343" cy="461665"/>
          </a:xfrm>
          <a:prstGeom prst="rect">
            <a:avLst/>
          </a:prstGeom>
          <a:noFill/>
        </p:spPr>
        <p:txBody>
          <a:bodyPr wrap="none" rtlCol="0">
            <a:spAutoFit/>
          </a:bodyPr>
          <a:lstStyle/>
          <a:p>
            <a:r>
              <a:rPr lang="ja-JP" altLang="en-US" sz="2400">
                <a:solidFill>
                  <a:sysClr val="windowText" lastClr="000000"/>
                </a:solidFill>
                <a:effectLst>
                  <a:outerShdw blurRad="50800" dist="38100" dir="2700000" algn="tl" rotWithShape="0">
                    <a:prstClr val="black">
                      <a:alpha val="40000"/>
                    </a:prstClr>
                  </a:outerShdw>
                </a:effectLst>
                <a:latin typeface="MS PGothic" panose="020B0600070205080204" pitchFamily="34" charset="-128"/>
                <a:ea typeface="MS PGothic" panose="020B0600070205080204" pitchFamily="34" charset="-128"/>
              </a:rPr>
              <a:t>ベトナム人の未来と権利を守るための支援活動</a:t>
            </a:r>
            <a:endParaRPr kumimoji="1" lang="ja-JP" altLang="en-US" sz="2400">
              <a:solidFill>
                <a:sysClr val="windowText" lastClr="000000"/>
              </a:solidFill>
              <a:effectLst>
                <a:outerShdw blurRad="50800" dist="38100" dir="2700000" algn="tl" rotWithShape="0">
                  <a:prstClr val="black">
                    <a:alpha val="40000"/>
                  </a:prstClr>
                </a:outerShdw>
              </a:effectLst>
              <a:latin typeface="MS PGothic" panose="020B0600070205080204" pitchFamily="34" charset="-128"/>
              <a:ea typeface="MS PGothic" panose="020B0600070205080204" pitchFamily="34" charset="-128"/>
            </a:endParaRPr>
          </a:p>
        </p:txBody>
      </p:sp>
      <p:sp>
        <p:nvSpPr>
          <p:cNvPr id="7" name="テキスト ボックス 6">
            <a:extLst>
              <a:ext uri="{FF2B5EF4-FFF2-40B4-BE49-F238E27FC236}">
                <a16:creationId xmlns:a16="http://schemas.microsoft.com/office/drawing/2014/main" id="{457DBDE3-59F3-F606-C82E-C19ACFB58ACA}"/>
              </a:ext>
            </a:extLst>
          </p:cNvPr>
          <p:cNvSpPr txBox="1"/>
          <p:nvPr/>
        </p:nvSpPr>
        <p:spPr>
          <a:xfrm>
            <a:off x="885565" y="4018577"/>
            <a:ext cx="10420866" cy="584775"/>
          </a:xfrm>
          <a:prstGeom prst="rect">
            <a:avLst/>
          </a:prstGeom>
          <a:noFill/>
        </p:spPr>
        <p:txBody>
          <a:bodyPr wrap="square">
            <a:spAutoFit/>
          </a:bodyPr>
          <a:lstStyle/>
          <a:p>
            <a:pPr algn="ctr"/>
            <a:r>
              <a:rPr lang="ja-JP" altLang="en-US" sz="1600">
                <a:solidFill>
                  <a:sysClr val="windowText" lastClr="000000"/>
                </a:solidFill>
                <a:effectLst>
                  <a:outerShdw blurRad="50800" dist="38100" dir="2700000" algn="tl" rotWithShape="0">
                    <a:prstClr val="black">
                      <a:alpha val="40000"/>
                    </a:prstClr>
                  </a:outerShdw>
                </a:effectLst>
                <a:latin typeface="MS PGothic" panose="020B0600070205080204" pitchFamily="34" charset="-128"/>
                <a:ea typeface="MS PGothic" panose="020B0600070205080204" pitchFamily="34" charset="-128"/>
              </a:rPr>
              <a:t>日本で劣悪な環境に置かれているベトナム人技能実習生や特定技能、留学生の数は急速に増加しています。</a:t>
            </a:r>
            <a:endParaRPr lang="en-US" altLang="ja-JP" sz="1600" dirty="0">
              <a:solidFill>
                <a:sysClr val="windowText" lastClr="000000"/>
              </a:solidFill>
              <a:effectLst>
                <a:outerShdw blurRad="50800" dist="38100" dir="2700000" algn="tl" rotWithShape="0">
                  <a:prstClr val="black">
                    <a:alpha val="40000"/>
                  </a:prstClr>
                </a:outerShdw>
              </a:effectLst>
              <a:latin typeface="MS PGothic" panose="020B0600070205080204" pitchFamily="34" charset="-128"/>
              <a:ea typeface="MS PGothic" panose="020B0600070205080204" pitchFamily="34" charset="-128"/>
            </a:endParaRPr>
          </a:p>
          <a:p>
            <a:pPr algn="ctr"/>
            <a:r>
              <a:rPr lang="ja-JP" altLang="en-US" sz="1600">
                <a:solidFill>
                  <a:sysClr val="windowText" lastClr="000000"/>
                </a:solidFill>
                <a:effectLst>
                  <a:outerShdw blurRad="50800" dist="38100" dir="2700000" algn="tl" rotWithShape="0">
                    <a:prstClr val="black">
                      <a:alpha val="40000"/>
                    </a:prstClr>
                  </a:outerShdw>
                </a:effectLst>
                <a:latin typeface="MS PGothic" panose="020B0600070205080204" pitchFamily="34" charset="-128"/>
                <a:ea typeface="MS PGothic" panose="020B0600070205080204" pitchFamily="34" charset="-128"/>
              </a:rPr>
              <a:t>住居の確保、日本語教育、さらには労使交渉にまで活動は広がり、各々の解決を目指しています。</a:t>
            </a:r>
          </a:p>
        </p:txBody>
      </p:sp>
      <p:sp>
        <p:nvSpPr>
          <p:cNvPr id="3" name="スライド番号プレースホルダー 2">
            <a:extLst>
              <a:ext uri="{FF2B5EF4-FFF2-40B4-BE49-F238E27FC236}">
                <a16:creationId xmlns:a16="http://schemas.microsoft.com/office/drawing/2014/main" id="{9620D823-D4ED-149B-73F4-BF95B9785770}"/>
              </a:ext>
            </a:extLst>
          </p:cNvPr>
          <p:cNvSpPr>
            <a:spLocks noGrp="1"/>
          </p:cNvSpPr>
          <p:nvPr>
            <p:ph type="sldNum" sz="quarter" idx="12"/>
          </p:nvPr>
        </p:nvSpPr>
        <p:spPr>
          <a:xfrm>
            <a:off x="9324000" y="6426000"/>
            <a:ext cx="2743200" cy="365125"/>
          </a:xfrm>
        </p:spPr>
        <p:txBody>
          <a:bodyPr/>
          <a:lstStyle/>
          <a:p>
            <a:fld id="{162B60A3-D069-5245-83BE-CCBB0FB1007F}" type="slidenum">
              <a:rPr kumimoji="1" lang="ja-JP" altLang="en-US" smtClean="0"/>
              <a:t>1</a:t>
            </a:fld>
            <a:endParaRPr kumimoji="1" lang="ja-JP" altLang="en-US"/>
          </a:p>
        </p:txBody>
      </p:sp>
    </p:spTree>
    <p:extLst>
      <p:ext uri="{BB962C8B-B14F-4D97-AF65-F5344CB8AC3E}">
        <p14:creationId xmlns:p14="http://schemas.microsoft.com/office/powerpoint/2010/main" val="1111849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C30BAD-E6C7-3C9B-9697-210572C511FD}"/>
            </a:ext>
          </a:extLst>
        </p:cNvPr>
        <p:cNvGrpSpPr/>
        <p:nvPr/>
      </p:nvGrpSpPr>
      <p:grpSpPr>
        <a:xfrm>
          <a:off x="0" y="0"/>
          <a:ext cx="0" cy="0"/>
          <a:chOff x="0" y="0"/>
          <a:chExt cx="0" cy="0"/>
        </a:xfrm>
      </p:grpSpPr>
      <p:sp>
        <p:nvSpPr>
          <p:cNvPr id="2" name="角丸四角形 1">
            <a:extLst>
              <a:ext uri="{FF2B5EF4-FFF2-40B4-BE49-F238E27FC236}">
                <a16:creationId xmlns:a16="http://schemas.microsoft.com/office/drawing/2014/main" id="{801A2FFB-A888-FDFF-5867-6797F78CB809}"/>
              </a:ext>
            </a:extLst>
          </p:cNvPr>
          <p:cNvSpPr/>
          <p:nvPr/>
        </p:nvSpPr>
        <p:spPr>
          <a:xfrm>
            <a:off x="494942" y="1860219"/>
            <a:ext cx="5835587" cy="410663"/>
          </a:xfrm>
          <a:prstGeom prst="roundRect">
            <a:avLst>
              <a:gd name="adj" fmla="val 50000"/>
            </a:avLst>
          </a:prstGeom>
          <a:gradFill flip="none" rotWithShape="1">
            <a:gsLst>
              <a:gs pos="28000">
                <a:srgbClr val="FFC000"/>
              </a:gs>
              <a:gs pos="65000">
                <a:schemeClr val="accent2">
                  <a:lumMod val="60000"/>
                  <a:lumOff val="40000"/>
                </a:schemeClr>
              </a:gs>
              <a:gs pos="47000">
                <a:srgbClr val="FFDE77"/>
              </a:gs>
              <a:gs pos="80000">
                <a:srgbClr val="FB7B43">
                  <a:lumMod val="95756"/>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ctr"/>
            <a:endParaRPr kumimoji="1" lang="ja-JP" altLang="en-US">
              <a:solidFill>
                <a:schemeClr val="tx1"/>
              </a:solidFill>
            </a:endParaRPr>
          </a:p>
        </p:txBody>
      </p:sp>
      <p:pic>
        <p:nvPicPr>
          <p:cNvPr id="11" name="図 10" descr="ロゴ&#10;&#10;AI 生成コンテンツは誤りを含む可能性があります。">
            <a:extLst>
              <a:ext uri="{FF2B5EF4-FFF2-40B4-BE49-F238E27FC236}">
                <a16:creationId xmlns:a16="http://schemas.microsoft.com/office/drawing/2014/main" id="{FF65031B-FC04-D1DE-4C17-EC2F374042FF}"/>
              </a:ext>
            </a:extLst>
          </p:cNvPr>
          <p:cNvPicPr>
            <a:picLocks noChangeAspect="1"/>
          </p:cNvPicPr>
          <p:nvPr/>
        </p:nvPicPr>
        <p:blipFill>
          <a:blip r:embed="rId3" cstate="screen">
            <a:lum bright="70000" contrast="-70000"/>
            <a:extLst>
              <a:ext uri="{BEBA8EAE-BF5A-486C-A8C5-ECC9F3942E4B}">
                <a14:imgProps xmlns:a14="http://schemas.microsoft.com/office/drawing/2010/main">
                  <a14:imgLayer r:embed="rId4">
                    <a14:imgEffect>
                      <a14:backgroundRemoval t="10000" b="90000" l="10000" r="90000">
                        <a14:foregroundMark x1="35500" y1="50500" x2="35500" y2="50500"/>
                        <a14:foregroundMark x1="34333" y1="59000" x2="34333" y2="59000"/>
                        <a14:foregroundMark x1="61667" y1="52500" x2="61667" y2="52500"/>
                        <a14:foregroundMark x1="67500" y1="60000" x2="67500" y2="60000"/>
                        <a14:foregroundMark x1="57667" y1="72000" x2="57667" y2="72000"/>
                        <a14:foregroundMark x1="50000" y1="70833" x2="50000" y2="70833"/>
                        <a14:foregroundMark x1="41667" y1="72000" x2="41667" y2="72000"/>
                      </a14:backgroundRemoval>
                    </a14:imgEffect>
                    <a14:imgEffect>
                      <a14:saturation sat="0"/>
                    </a14:imgEffect>
                  </a14:imgLayer>
                </a14:imgProps>
              </a:ext>
              <a:ext uri="{28A0092B-C50C-407E-A947-70E740481C1C}">
                <a14:useLocalDpi xmlns:a14="http://schemas.microsoft.com/office/drawing/2010/main"/>
              </a:ext>
            </a:extLst>
          </a:blip>
          <a:stretch>
            <a:fillRect/>
          </a:stretch>
        </p:blipFill>
        <p:spPr>
          <a:xfrm>
            <a:off x="10695162" y="-299054"/>
            <a:ext cx="1473583" cy="1473583"/>
          </a:xfrm>
          <a:prstGeom prst="rect">
            <a:avLst/>
          </a:prstGeom>
        </p:spPr>
      </p:pic>
      <p:sp>
        <p:nvSpPr>
          <p:cNvPr id="15" name="スライド番号プレースホルダー 14">
            <a:extLst>
              <a:ext uri="{FF2B5EF4-FFF2-40B4-BE49-F238E27FC236}">
                <a16:creationId xmlns:a16="http://schemas.microsoft.com/office/drawing/2014/main" id="{12C91E2A-E12B-5D7E-137C-67CE75CC22EB}"/>
              </a:ext>
            </a:extLst>
          </p:cNvPr>
          <p:cNvSpPr>
            <a:spLocks noGrp="1"/>
          </p:cNvSpPr>
          <p:nvPr>
            <p:ph type="sldNum" sz="quarter" idx="12"/>
          </p:nvPr>
        </p:nvSpPr>
        <p:spPr>
          <a:xfrm>
            <a:off x="9323562" y="6424614"/>
            <a:ext cx="2743200" cy="365125"/>
          </a:xfrm>
        </p:spPr>
        <p:txBody>
          <a:bodyPr/>
          <a:lstStyle/>
          <a:p>
            <a:fld id="{8A1DCF87-A343-2942-AC87-406A0D08C33C}" type="slidenum">
              <a:rPr kumimoji="1" lang="ja-JP" altLang="en-US" smtClean="0"/>
              <a:t>2</a:t>
            </a:fld>
            <a:endParaRPr kumimoji="1" lang="ja-JP" altLang="en-US"/>
          </a:p>
        </p:txBody>
      </p:sp>
      <p:sp>
        <p:nvSpPr>
          <p:cNvPr id="10" name="object 6">
            <a:extLst>
              <a:ext uri="{FF2B5EF4-FFF2-40B4-BE49-F238E27FC236}">
                <a16:creationId xmlns:a16="http://schemas.microsoft.com/office/drawing/2014/main" id="{1932C9E4-181D-69BE-6102-FC9FF4D8F66F}"/>
              </a:ext>
            </a:extLst>
          </p:cNvPr>
          <p:cNvSpPr txBox="1">
            <a:spLocks/>
          </p:cNvSpPr>
          <p:nvPr/>
        </p:nvSpPr>
        <p:spPr>
          <a:xfrm>
            <a:off x="928319" y="1523429"/>
            <a:ext cx="5167681" cy="665204"/>
          </a:xfrm>
          <a:prstGeom prst="rect">
            <a:avLst/>
          </a:prstGeom>
        </p:spPr>
        <p:txBody>
          <a:bodyPr vert="horz" wrap="square" lIns="0" tIns="8467" rIns="0" bIns="0" rtlCol="0" anchor="ctr">
            <a:sp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pPr marL="8467">
              <a:lnSpc>
                <a:spcPct val="100000"/>
              </a:lnSpc>
              <a:spcBef>
                <a:spcPts val="67"/>
              </a:spcBef>
              <a:tabLst>
                <a:tab pos="2689994" algn="l"/>
              </a:tabLst>
            </a:pPr>
            <a:r>
              <a:rPr lang="ja-JP" altLang="en-US" sz="4267" b="1" spc="-47">
                <a:latin typeface="MS PGothic" panose="020B0600070205080204" pitchFamily="34" charset="-128"/>
                <a:ea typeface="MS PGothic" panose="020B0600070205080204" pitchFamily="34" charset="-128"/>
                <a:cs typeface="HGMaruGothicMPRO"/>
              </a:rPr>
              <a:t>代表理</a:t>
            </a:r>
            <a:r>
              <a:rPr lang="ja-JP" altLang="en-US" sz="4267" b="1" spc="-33">
                <a:latin typeface="MS PGothic" panose="020B0600070205080204" pitchFamily="34" charset="-128"/>
                <a:ea typeface="MS PGothic" panose="020B0600070205080204" pitchFamily="34" charset="-128"/>
                <a:cs typeface="HGMaruGothicMPRO"/>
              </a:rPr>
              <a:t>事</a:t>
            </a:r>
            <a:r>
              <a:rPr lang="ja-JP" altLang="en-US" sz="4267" b="1">
                <a:latin typeface="MS PGothic" panose="020B0600070205080204" pitchFamily="34" charset="-128"/>
                <a:ea typeface="MS PGothic" panose="020B0600070205080204" pitchFamily="34" charset="-128"/>
                <a:cs typeface="HGMaruGothicMPRO"/>
              </a:rPr>
              <a:t>	</a:t>
            </a:r>
            <a:r>
              <a:rPr lang="ja-JP" altLang="en-US" sz="4267" b="1" spc="-47">
                <a:latin typeface="MS PGothic" panose="020B0600070205080204" pitchFamily="34" charset="-128"/>
                <a:ea typeface="MS PGothic" panose="020B0600070205080204" pitchFamily="34" charset="-128"/>
                <a:cs typeface="HGMaruGothicMPRO"/>
              </a:rPr>
              <a:t>吉水慈</a:t>
            </a:r>
            <a:r>
              <a:rPr lang="ja-JP" altLang="en-US" sz="4267" b="1" spc="-40">
                <a:latin typeface="MS PGothic" panose="020B0600070205080204" pitchFamily="34" charset="-128"/>
                <a:ea typeface="MS PGothic" panose="020B0600070205080204" pitchFamily="34" charset="-128"/>
                <a:cs typeface="HGMaruGothicMPRO"/>
              </a:rPr>
              <a:t>豊</a:t>
            </a:r>
            <a:endParaRPr lang="ja-JP" altLang="en-US" sz="4267" b="1" dirty="0">
              <a:latin typeface="MS PGothic" panose="020B0600070205080204" pitchFamily="34" charset="-128"/>
              <a:ea typeface="MS PGothic" panose="020B0600070205080204" pitchFamily="34" charset="-128"/>
              <a:cs typeface="HGMaruGothicMPRO"/>
            </a:endParaRPr>
          </a:p>
        </p:txBody>
      </p:sp>
      <p:sp>
        <p:nvSpPr>
          <p:cNvPr id="12" name="object 7">
            <a:extLst>
              <a:ext uri="{FF2B5EF4-FFF2-40B4-BE49-F238E27FC236}">
                <a16:creationId xmlns:a16="http://schemas.microsoft.com/office/drawing/2014/main" id="{C54D33A6-ECEA-E342-6C7C-7676AF06A88B}"/>
              </a:ext>
            </a:extLst>
          </p:cNvPr>
          <p:cNvSpPr txBox="1"/>
          <p:nvPr/>
        </p:nvSpPr>
        <p:spPr>
          <a:xfrm>
            <a:off x="928319" y="2763795"/>
            <a:ext cx="5402210" cy="3228042"/>
          </a:xfrm>
          <a:prstGeom prst="rect">
            <a:avLst/>
          </a:prstGeom>
        </p:spPr>
        <p:txBody>
          <a:bodyPr vert="horz" wrap="square" lIns="0" tIns="49953" rIns="0" bIns="0" rtlCol="0">
            <a:spAutoFit/>
          </a:bodyPr>
          <a:lstStyle/>
          <a:p>
            <a:pPr marL="8467">
              <a:spcBef>
                <a:spcPts val="393"/>
              </a:spcBef>
            </a:pPr>
            <a:r>
              <a:rPr spc="-7" dirty="0" err="1">
                <a:solidFill>
                  <a:schemeClr val="tx1">
                    <a:lumMod val="85000"/>
                    <a:lumOff val="15000"/>
                  </a:schemeClr>
                </a:solidFill>
                <a:latin typeface="MS PGothic" panose="020B0600070205080204" pitchFamily="34" charset="-128"/>
                <a:ea typeface="MS PGothic" panose="020B0600070205080204" pitchFamily="34" charset="-128"/>
                <a:cs typeface="PMingLiU"/>
              </a:rPr>
              <a:t>浄土宗僧</a:t>
            </a:r>
            <a:r>
              <a:rPr spc="-33" dirty="0" err="1">
                <a:solidFill>
                  <a:schemeClr val="tx1">
                    <a:lumMod val="85000"/>
                    <a:lumOff val="15000"/>
                  </a:schemeClr>
                </a:solidFill>
                <a:latin typeface="MS PGothic" panose="020B0600070205080204" pitchFamily="34" charset="-128"/>
                <a:ea typeface="MS PGothic" panose="020B0600070205080204" pitchFamily="34" charset="-128"/>
                <a:cs typeface="PMingLiU"/>
              </a:rPr>
              <a:t>侶</a:t>
            </a:r>
            <a:r>
              <a:rPr lang="ja-JP" altLang="en-US" spc="-33">
                <a:solidFill>
                  <a:schemeClr val="tx1">
                    <a:lumMod val="85000"/>
                    <a:lumOff val="15000"/>
                  </a:schemeClr>
                </a:solidFill>
                <a:latin typeface="MS PGothic" panose="020B0600070205080204" pitchFamily="34" charset="-128"/>
                <a:ea typeface="MS PGothic" panose="020B0600070205080204" pitchFamily="34" charset="-128"/>
                <a:cs typeface="PMingLiU"/>
              </a:rPr>
              <a:t>　</a:t>
            </a:r>
            <a:endParaRPr lang="en-US" spc="-33" dirty="0">
              <a:solidFill>
                <a:schemeClr val="tx1">
                  <a:lumMod val="85000"/>
                  <a:lumOff val="15000"/>
                </a:schemeClr>
              </a:solidFill>
              <a:latin typeface="MS PGothic" panose="020B0600070205080204" pitchFamily="34" charset="-128"/>
              <a:ea typeface="MS PGothic" panose="020B0600070205080204" pitchFamily="34" charset="-128"/>
              <a:cs typeface="PMingLiU"/>
            </a:endParaRPr>
          </a:p>
          <a:p>
            <a:pPr marL="8467">
              <a:spcBef>
                <a:spcPts val="393"/>
              </a:spcBef>
            </a:pPr>
            <a:endParaRPr dirty="0">
              <a:solidFill>
                <a:schemeClr val="tx1">
                  <a:lumMod val="85000"/>
                  <a:lumOff val="15000"/>
                </a:schemeClr>
              </a:solidFill>
              <a:latin typeface="MS PGothic" panose="020B0600070205080204" pitchFamily="34" charset="-128"/>
              <a:ea typeface="MS PGothic" panose="020B0600070205080204" pitchFamily="34" charset="-128"/>
              <a:cs typeface="PMingLiU"/>
            </a:endParaRPr>
          </a:p>
          <a:p>
            <a:pPr marL="8467" marR="3387">
              <a:lnSpc>
                <a:spcPct val="118000"/>
              </a:lnSpc>
            </a:pPr>
            <a:r>
              <a:rPr spc="-7" dirty="0">
                <a:solidFill>
                  <a:schemeClr val="tx1">
                    <a:lumMod val="85000"/>
                    <a:lumOff val="15000"/>
                  </a:schemeClr>
                </a:solidFill>
                <a:latin typeface="MS PGothic" panose="020B0600070205080204" pitchFamily="34" charset="-128"/>
                <a:ea typeface="MS PGothic" panose="020B0600070205080204" pitchFamily="34" charset="-128"/>
                <a:cs typeface="PMingLiU"/>
              </a:rPr>
              <a:t>ベトナム人技能実習生、留学生などが若くして命を落</a:t>
            </a:r>
            <a:r>
              <a:rPr spc="-33" dirty="0">
                <a:solidFill>
                  <a:schemeClr val="tx1">
                    <a:lumMod val="85000"/>
                    <a:lumOff val="15000"/>
                  </a:schemeClr>
                </a:solidFill>
                <a:latin typeface="MS PGothic" panose="020B0600070205080204" pitchFamily="34" charset="-128"/>
                <a:ea typeface="MS PGothic" panose="020B0600070205080204" pitchFamily="34" charset="-128"/>
                <a:cs typeface="PMingLiU"/>
              </a:rPr>
              <a:t>と</a:t>
            </a:r>
            <a:r>
              <a:rPr spc="-7" dirty="0">
                <a:solidFill>
                  <a:schemeClr val="tx1">
                    <a:lumMod val="85000"/>
                    <a:lumOff val="15000"/>
                  </a:schemeClr>
                </a:solidFill>
                <a:latin typeface="MS PGothic" panose="020B0600070205080204" pitchFamily="34" charset="-128"/>
                <a:ea typeface="MS PGothic" panose="020B0600070205080204" pitchFamily="34" charset="-128"/>
                <a:cs typeface="PMingLiU"/>
              </a:rPr>
              <a:t>すことに憤りを感じ、</a:t>
            </a:r>
            <a:r>
              <a:rPr spc="220" dirty="0">
                <a:solidFill>
                  <a:schemeClr val="tx1">
                    <a:lumMod val="85000"/>
                    <a:lumOff val="15000"/>
                  </a:schemeClr>
                </a:solidFill>
                <a:latin typeface="MS PGothic" panose="020B0600070205080204" pitchFamily="34" charset="-128"/>
                <a:ea typeface="MS PGothic" panose="020B0600070205080204" pitchFamily="34" charset="-128"/>
                <a:cs typeface="PMingLiU"/>
              </a:rPr>
              <a:t>2014</a:t>
            </a:r>
            <a:r>
              <a:rPr spc="-7" dirty="0">
                <a:solidFill>
                  <a:schemeClr val="tx1">
                    <a:lumMod val="85000"/>
                    <a:lumOff val="15000"/>
                  </a:schemeClr>
                </a:solidFill>
                <a:latin typeface="MS PGothic" panose="020B0600070205080204" pitchFamily="34" charset="-128"/>
                <a:ea typeface="MS PGothic" panose="020B0600070205080204" pitchFamily="34" charset="-128"/>
                <a:cs typeface="PMingLiU"/>
              </a:rPr>
              <a:t>年より命と人権を守る活</a:t>
            </a:r>
            <a:r>
              <a:rPr spc="-33" dirty="0">
                <a:solidFill>
                  <a:schemeClr val="tx1">
                    <a:lumMod val="85000"/>
                    <a:lumOff val="15000"/>
                  </a:schemeClr>
                </a:solidFill>
                <a:latin typeface="MS PGothic" panose="020B0600070205080204" pitchFamily="34" charset="-128"/>
                <a:ea typeface="MS PGothic" panose="020B0600070205080204" pitchFamily="34" charset="-128"/>
                <a:cs typeface="PMingLiU"/>
              </a:rPr>
              <a:t>動</a:t>
            </a:r>
            <a:r>
              <a:rPr spc="-7" dirty="0">
                <a:solidFill>
                  <a:schemeClr val="tx1">
                    <a:lumMod val="85000"/>
                    <a:lumOff val="15000"/>
                  </a:schemeClr>
                </a:solidFill>
                <a:latin typeface="MS PGothic" panose="020B0600070205080204" pitchFamily="34" charset="-128"/>
                <a:ea typeface="MS PGothic" panose="020B0600070205080204" pitchFamily="34" charset="-128"/>
                <a:cs typeface="PMingLiU"/>
              </a:rPr>
              <a:t>を行う。支援活動は相談の枠を超え、住居の確保、労</a:t>
            </a:r>
            <a:r>
              <a:rPr spc="-33" dirty="0">
                <a:solidFill>
                  <a:schemeClr val="tx1">
                    <a:lumMod val="85000"/>
                    <a:lumOff val="15000"/>
                  </a:schemeClr>
                </a:solidFill>
                <a:latin typeface="MS PGothic" panose="020B0600070205080204" pitchFamily="34" charset="-128"/>
                <a:ea typeface="MS PGothic" panose="020B0600070205080204" pitchFamily="34" charset="-128"/>
                <a:cs typeface="PMingLiU"/>
              </a:rPr>
              <a:t>使</a:t>
            </a:r>
            <a:r>
              <a:rPr spc="-7" dirty="0">
                <a:solidFill>
                  <a:schemeClr val="tx1">
                    <a:lumMod val="85000"/>
                    <a:lumOff val="15000"/>
                  </a:schemeClr>
                </a:solidFill>
                <a:latin typeface="MS PGothic" panose="020B0600070205080204" pitchFamily="34" charset="-128"/>
                <a:ea typeface="MS PGothic" panose="020B0600070205080204" pitchFamily="34" charset="-128"/>
                <a:cs typeface="PMingLiU"/>
              </a:rPr>
              <a:t>交渉にまで及</a:t>
            </a:r>
            <a:r>
              <a:rPr lang="ja-JP" altLang="en-US" spc="-7">
                <a:solidFill>
                  <a:schemeClr val="tx1">
                    <a:lumMod val="85000"/>
                    <a:lumOff val="15000"/>
                  </a:schemeClr>
                </a:solidFill>
                <a:latin typeface="MS PGothic" panose="020B0600070205080204" pitchFamily="34" charset="-128"/>
                <a:ea typeface="MS PGothic" panose="020B0600070205080204" pitchFamily="34" charset="-128"/>
                <a:cs typeface="PMingLiU"/>
              </a:rPr>
              <a:t>ぶ、コロナ禍約</a:t>
            </a:r>
            <a:r>
              <a:rPr lang="en-US" altLang="ja-JP" spc="-7" dirty="0">
                <a:solidFill>
                  <a:schemeClr val="tx1">
                    <a:lumMod val="85000"/>
                    <a:lumOff val="15000"/>
                  </a:schemeClr>
                </a:solidFill>
                <a:latin typeface="MS PGothic" panose="020B0600070205080204" pitchFamily="34" charset="-128"/>
                <a:ea typeface="MS PGothic" panose="020B0600070205080204" pitchFamily="34" charset="-128"/>
                <a:cs typeface="PMingLiU"/>
              </a:rPr>
              <a:t>3</a:t>
            </a:r>
            <a:r>
              <a:rPr lang="ja-JP" altLang="en-US" spc="-7">
                <a:solidFill>
                  <a:schemeClr val="tx1">
                    <a:lumMod val="85000"/>
                    <a:lumOff val="15000"/>
                  </a:schemeClr>
                </a:solidFill>
                <a:latin typeface="MS PGothic" panose="020B0600070205080204" pitchFamily="34" charset="-128"/>
                <a:ea typeface="MS PGothic" panose="020B0600070205080204" pitchFamily="34" charset="-128"/>
                <a:cs typeface="PMingLiU"/>
              </a:rPr>
              <a:t>万人の困窮在留外国人の支援を行う。</a:t>
            </a:r>
            <a:r>
              <a:rPr spc="-7" dirty="0" err="1">
                <a:solidFill>
                  <a:schemeClr val="tx1">
                    <a:lumMod val="85000"/>
                    <a:lumOff val="15000"/>
                  </a:schemeClr>
                </a:solidFill>
                <a:latin typeface="MS PGothic" panose="020B0600070205080204" pitchFamily="34" charset="-128"/>
                <a:ea typeface="MS PGothic" panose="020B0600070205080204" pitchFamily="34" charset="-128"/>
                <a:cs typeface="PMingLiU"/>
              </a:rPr>
              <a:t>ベトナム人の命と人権を守る活</a:t>
            </a:r>
            <a:r>
              <a:rPr spc="-33" dirty="0" err="1">
                <a:solidFill>
                  <a:schemeClr val="tx1">
                    <a:lumMod val="85000"/>
                    <a:lumOff val="15000"/>
                  </a:schemeClr>
                </a:solidFill>
                <a:latin typeface="MS PGothic" panose="020B0600070205080204" pitchFamily="34" charset="-128"/>
                <a:ea typeface="MS PGothic" panose="020B0600070205080204" pitchFamily="34" charset="-128"/>
                <a:cs typeface="PMingLiU"/>
              </a:rPr>
              <a:t>動</a:t>
            </a:r>
            <a:r>
              <a:rPr spc="-7" dirty="0" err="1">
                <a:solidFill>
                  <a:schemeClr val="tx1">
                    <a:lumMod val="85000"/>
                    <a:lumOff val="15000"/>
                  </a:schemeClr>
                </a:solidFill>
                <a:latin typeface="MS PGothic" panose="020B0600070205080204" pitchFamily="34" charset="-128"/>
                <a:ea typeface="MS PGothic" panose="020B0600070205080204" pitchFamily="34" charset="-128"/>
                <a:cs typeface="PMingLiU"/>
              </a:rPr>
              <a:t>を通して、ともにいきる社会の実現を目指している</a:t>
            </a:r>
            <a:r>
              <a:rPr spc="-33" dirty="0">
                <a:solidFill>
                  <a:schemeClr val="tx1">
                    <a:lumMod val="85000"/>
                    <a:lumOff val="15000"/>
                  </a:schemeClr>
                </a:solidFill>
                <a:latin typeface="MS PGothic" panose="020B0600070205080204" pitchFamily="34" charset="-128"/>
                <a:ea typeface="MS PGothic" panose="020B0600070205080204" pitchFamily="34" charset="-128"/>
                <a:cs typeface="PMingLiU"/>
              </a:rPr>
              <a:t>。</a:t>
            </a:r>
            <a:endParaRPr lang="en-US" spc="-33" dirty="0">
              <a:solidFill>
                <a:schemeClr val="tx1">
                  <a:lumMod val="85000"/>
                  <a:lumOff val="15000"/>
                </a:schemeClr>
              </a:solidFill>
              <a:latin typeface="MS PGothic" panose="020B0600070205080204" pitchFamily="34" charset="-128"/>
              <a:ea typeface="MS PGothic" panose="020B0600070205080204" pitchFamily="34" charset="-128"/>
              <a:cs typeface="PMingLiU"/>
            </a:endParaRPr>
          </a:p>
          <a:p>
            <a:pPr marL="8467" marR="3387">
              <a:lnSpc>
                <a:spcPct val="118000"/>
              </a:lnSpc>
            </a:pPr>
            <a:endParaRPr lang="en-US" spc="-33" dirty="0">
              <a:solidFill>
                <a:schemeClr val="tx1">
                  <a:lumMod val="85000"/>
                  <a:lumOff val="15000"/>
                </a:schemeClr>
              </a:solidFill>
              <a:latin typeface="MS PGothic" panose="020B0600070205080204" pitchFamily="34" charset="-128"/>
              <a:ea typeface="MS PGothic" panose="020B0600070205080204" pitchFamily="34" charset="-128"/>
              <a:cs typeface="PMingLiU"/>
            </a:endParaRPr>
          </a:p>
          <a:p>
            <a:pPr marL="8467" marR="3387">
              <a:lnSpc>
                <a:spcPct val="118000"/>
              </a:lnSpc>
            </a:pPr>
            <a:endParaRPr dirty="0">
              <a:solidFill>
                <a:schemeClr val="tx1">
                  <a:lumMod val="85000"/>
                  <a:lumOff val="15000"/>
                </a:schemeClr>
              </a:solidFill>
              <a:latin typeface="MS PGothic" panose="020B0600070205080204" pitchFamily="34" charset="-128"/>
              <a:ea typeface="MS PGothic" panose="020B0600070205080204" pitchFamily="34" charset="-128"/>
              <a:cs typeface="PMingLiU"/>
            </a:endParaRPr>
          </a:p>
        </p:txBody>
      </p:sp>
      <p:pic>
        <p:nvPicPr>
          <p:cNvPr id="3" name="図 2" descr="背景パターン&#10;&#10;AI 生成コンテンツは誤りを含む可能性があります。">
            <a:extLst>
              <a:ext uri="{FF2B5EF4-FFF2-40B4-BE49-F238E27FC236}">
                <a16:creationId xmlns:a16="http://schemas.microsoft.com/office/drawing/2014/main" id="{FCBE772B-2C20-545B-3D2F-D7A54650E715}"/>
              </a:ext>
            </a:extLst>
          </p:cNvPr>
          <p:cNvPicPr>
            <a:picLocks noChangeAspect="1"/>
          </p:cNvPicPr>
          <p:nvPr/>
        </p:nvPicPr>
        <p:blipFill>
          <a:blip r:embed="rId5"/>
          <a:srcRect t="30312" b="60437"/>
          <a:stretch>
            <a:fillRect/>
          </a:stretch>
        </p:blipFill>
        <p:spPr>
          <a:xfrm>
            <a:off x="0" y="0"/>
            <a:ext cx="12192000" cy="751841"/>
          </a:xfrm>
          <a:prstGeom prst="rect">
            <a:avLst/>
          </a:prstGeom>
        </p:spPr>
      </p:pic>
      <p:sp>
        <p:nvSpPr>
          <p:cNvPr id="4" name="タイトル 1">
            <a:extLst>
              <a:ext uri="{FF2B5EF4-FFF2-40B4-BE49-F238E27FC236}">
                <a16:creationId xmlns:a16="http://schemas.microsoft.com/office/drawing/2014/main" id="{A5FBE952-25EB-3524-7FBE-5FE7A37DE709}"/>
              </a:ext>
            </a:extLst>
          </p:cNvPr>
          <p:cNvSpPr txBox="1">
            <a:spLocks/>
          </p:cNvSpPr>
          <p:nvPr/>
        </p:nvSpPr>
        <p:spPr>
          <a:xfrm>
            <a:off x="295088" y="68261"/>
            <a:ext cx="10691585" cy="61531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a:solidFill>
                  <a:schemeClr val="tx1">
                    <a:lumMod val="95000"/>
                    <a:lumOff val="5000"/>
                  </a:schemeClr>
                </a:solidFill>
              </a:rPr>
              <a:t>日越ともいき支援会とは</a:t>
            </a:r>
          </a:p>
        </p:txBody>
      </p:sp>
      <p:pic>
        <p:nvPicPr>
          <p:cNvPr id="7" name="図 6" descr="白いシャツを着ている男性&#10;&#10;AI 生成コンテンツは誤りを含む可能性があります。">
            <a:extLst>
              <a:ext uri="{FF2B5EF4-FFF2-40B4-BE49-F238E27FC236}">
                <a16:creationId xmlns:a16="http://schemas.microsoft.com/office/drawing/2014/main" id="{E1D70EA9-E6FA-3984-CF89-12DC6E0E0C35}"/>
              </a:ext>
            </a:extLst>
          </p:cNvPr>
          <p:cNvPicPr>
            <a:picLocks noChangeAspect="1"/>
          </p:cNvPicPr>
          <p:nvPr/>
        </p:nvPicPr>
        <p:blipFill>
          <a:blip r:embed="rId6"/>
          <a:stretch>
            <a:fillRect/>
          </a:stretch>
        </p:blipFill>
        <p:spPr>
          <a:xfrm>
            <a:off x="7187474" y="1355997"/>
            <a:ext cx="3860800" cy="5156200"/>
          </a:xfrm>
          <a:prstGeom prst="rect">
            <a:avLst/>
          </a:prstGeom>
        </p:spPr>
      </p:pic>
      <p:pic>
        <p:nvPicPr>
          <p:cNvPr id="6" name="図 5" descr="ロゴ&#10;&#10;AI 生成コンテンツは誤りを含む可能性があります。">
            <a:extLst>
              <a:ext uri="{FF2B5EF4-FFF2-40B4-BE49-F238E27FC236}">
                <a16:creationId xmlns:a16="http://schemas.microsoft.com/office/drawing/2014/main" id="{9C95E7BA-E47E-F41A-7816-1ADD03EBEF6F}"/>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10000" b="90000" l="10000" r="90000">
                        <a14:foregroundMark x1="35500" y1="50500" x2="35500" y2="50500"/>
                        <a14:foregroundMark x1="34333" y1="59000" x2="34333" y2="59000"/>
                        <a14:foregroundMark x1="61667" y1="52500" x2="61667" y2="52500"/>
                        <a14:foregroundMark x1="67500" y1="60000" x2="67500" y2="60000"/>
                        <a14:foregroundMark x1="57667" y1="72000" x2="57667" y2="72000"/>
                        <a14:foregroundMark x1="50000" y1="70833" x2="50000" y2="70833"/>
                        <a14:foregroundMark x1="41667" y1="72000" x2="41667" y2="72000"/>
                      </a14:backgroundRemoval>
                    </a14:imgEffect>
                    <a14:imgEffect>
                      <a14:saturation sat="0"/>
                    </a14:imgEffect>
                  </a14:imgLayer>
                </a14:imgProps>
              </a:ext>
            </a:extLst>
          </a:blip>
          <a:srcRect t="27671" b="21307"/>
          <a:stretch>
            <a:fillRect/>
          </a:stretch>
        </p:blipFill>
        <p:spPr>
          <a:xfrm>
            <a:off x="10718417" y="0"/>
            <a:ext cx="1473583" cy="751841"/>
          </a:xfrm>
          <a:prstGeom prst="rect">
            <a:avLst/>
          </a:prstGeom>
        </p:spPr>
      </p:pic>
    </p:spTree>
    <p:extLst>
      <p:ext uri="{BB962C8B-B14F-4D97-AF65-F5344CB8AC3E}">
        <p14:creationId xmlns:p14="http://schemas.microsoft.com/office/powerpoint/2010/main" val="1505996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a:extLst>
              <a:ext uri="{FF2B5EF4-FFF2-40B4-BE49-F238E27FC236}">
                <a16:creationId xmlns:a16="http://schemas.microsoft.com/office/drawing/2014/main" id="{0E3A5570-E6C4-E52F-25F9-1A35F8226A79}"/>
              </a:ext>
            </a:extLst>
          </p:cNvPr>
          <p:cNvSpPr/>
          <p:nvPr/>
        </p:nvSpPr>
        <p:spPr>
          <a:xfrm flipV="1">
            <a:off x="1477461" y="6063112"/>
            <a:ext cx="3628793" cy="143525"/>
          </a:xfrm>
          <a:prstGeom prst="roundRect">
            <a:avLst>
              <a:gd name="adj" fmla="val 50000"/>
            </a:avLst>
          </a:prstGeom>
          <a:gradFill flip="none" rotWithShape="1">
            <a:gsLst>
              <a:gs pos="28000">
                <a:srgbClr val="FFC000"/>
              </a:gs>
              <a:gs pos="65000">
                <a:schemeClr val="accent2">
                  <a:lumMod val="60000"/>
                  <a:lumOff val="40000"/>
                </a:schemeClr>
              </a:gs>
              <a:gs pos="47000">
                <a:srgbClr val="FFDE77"/>
              </a:gs>
              <a:gs pos="80000">
                <a:srgbClr val="FB7B43">
                  <a:lumMod val="95756"/>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ctr"/>
            <a:endParaRPr kumimoji="1" lang="ja-JP" altLang="en-US">
              <a:solidFill>
                <a:schemeClr val="tx1"/>
              </a:solidFill>
            </a:endParaRPr>
          </a:p>
        </p:txBody>
      </p:sp>
      <p:pic>
        <p:nvPicPr>
          <p:cNvPr id="6" name="object 4">
            <a:extLst>
              <a:ext uri="{FF2B5EF4-FFF2-40B4-BE49-F238E27FC236}">
                <a16:creationId xmlns:a16="http://schemas.microsoft.com/office/drawing/2014/main" id="{A75400FA-D540-0462-BCEB-F215A04F91BC}"/>
              </a:ext>
            </a:extLst>
          </p:cNvPr>
          <p:cNvPicPr/>
          <p:nvPr/>
        </p:nvPicPr>
        <p:blipFill>
          <a:blip r:embed="rId2" cstate="print"/>
          <a:srcRect l="9426" r="10282"/>
          <a:stretch/>
        </p:blipFill>
        <p:spPr>
          <a:xfrm>
            <a:off x="1561303" y="977814"/>
            <a:ext cx="3381894" cy="4730770"/>
          </a:xfrm>
          <a:prstGeom prst="rect">
            <a:avLst/>
          </a:prstGeom>
        </p:spPr>
      </p:pic>
      <p:pic>
        <p:nvPicPr>
          <p:cNvPr id="7" name="object 4">
            <a:extLst>
              <a:ext uri="{FF2B5EF4-FFF2-40B4-BE49-F238E27FC236}">
                <a16:creationId xmlns:a16="http://schemas.microsoft.com/office/drawing/2014/main" id="{0ED9EBD2-79A7-6533-1640-0C92DB6AB614}"/>
              </a:ext>
            </a:extLst>
          </p:cNvPr>
          <p:cNvPicPr/>
          <p:nvPr/>
        </p:nvPicPr>
        <p:blipFill>
          <a:blip r:embed="rId3"/>
          <a:srcRect/>
          <a:stretch/>
        </p:blipFill>
        <p:spPr>
          <a:xfrm>
            <a:off x="7119024" y="977814"/>
            <a:ext cx="3394552" cy="4749865"/>
          </a:xfrm>
          <a:prstGeom prst="rect">
            <a:avLst/>
          </a:prstGeom>
        </p:spPr>
      </p:pic>
      <p:sp>
        <p:nvSpPr>
          <p:cNvPr id="11" name="object 6">
            <a:extLst>
              <a:ext uri="{FF2B5EF4-FFF2-40B4-BE49-F238E27FC236}">
                <a16:creationId xmlns:a16="http://schemas.microsoft.com/office/drawing/2014/main" id="{6FC3270F-83C3-9243-494D-E22AF4A0E5AE}"/>
              </a:ext>
            </a:extLst>
          </p:cNvPr>
          <p:cNvSpPr txBox="1">
            <a:spLocks/>
          </p:cNvSpPr>
          <p:nvPr/>
        </p:nvSpPr>
        <p:spPr>
          <a:xfrm>
            <a:off x="1302342" y="5740256"/>
            <a:ext cx="4381354" cy="439437"/>
          </a:xfrm>
          <a:prstGeom prst="rect">
            <a:avLst/>
          </a:prstGeom>
        </p:spPr>
        <p:txBody>
          <a:bodyPr vert="horz" wrap="square" lIns="0" tIns="8467" rIns="0" bIns="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8467" algn="ctr">
              <a:lnSpc>
                <a:spcPct val="100000"/>
              </a:lnSpc>
              <a:spcBef>
                <a:spcPts val="67"/>
              </a:spcBef>
              <a:tabLst>
                <a:tab pos="2689994" algn="l"/>
              </a:tabLst>
            </a:pPr>
            <a:r>
              <a:rPr lang="ja-JP" altLang="en-US" sz="2800" spc="-47">
                <a:latin typeface="MS PGothic" panose="020B0600070205080204" pitchFamily="34" charset="-128"/>
                <a:ea typeface="MS PGothic" panose="020B0600070205080204" pitchFamily="34" charset="-128"/>
                <a:cs typeface="HGMaruGothicMPRO"/>
              </a:rPr>
              <a:t>顧問　　斉藤善久</a:t>
            </a:r>
            <a:endParaRPr lang="ja-JP" altLang="en-US" sz="2800">
              <a:latin typeface="MS PGothic" panose="020B0600070205080204" pitchFamily="34" charset="-128"/>
              <a:ea typeface="MS PGothic" panose="020B0600070205080204" pitchFamily="34" charset="-128"/>
              <a:cs typeface="HGMaruGothicMPRO"/>
            </a:endParaRPr>
          </a:p>
        </p:txBody>
      </p:sp>
      <p:sp>
        <p:nvSpPr>
          <p:cNvPr id="12" name="object 6">
            <a:extLst>
              <a:ext uri="{FF2B5EF4-FFF2-40B4-BE49-F238E27FC236}">
                <a16:creationId xmlns:a16="http://schemas.microsoft.com/office/drawing/2014/main" id="{24C17F5F-C3C5-B9E2-A6CC-CF92D065BC4A}"/>
              </a:ext>
            </a:extLst>
          </p:cNvPr>
          <p:cNvSpPr txBox="1">
            <a:spLocks/>
          </p:cNvSpPr>
          <p:nvPr/>
        </p:nvSpPr>
        <p:spPr>
          <a:xfrm>
            <a:off x="1477461" y="6265253"/>
            <a:ext cx="3859072" cy="257849"/>
          </a:xfrm>
          <a:prstGeom prst="rect">
            <a:avLst/>
          </a:prstGeom>
        </p:spPr>
        <p:txBody>
          <a:bodyPr vert="horz" wrap="square" lIns="0" tIns="8467" rIns="0" bIns="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8467">
              <a:spcBef>
                <a:spcPts val="393"/>
              </a:spcBef>
            </a:pPr>
            <a:r>
              <a:rPr lang="ja-JP" altLang="en-US" sz="1800" spc="-30">
                <a:latin typeface="MS PGothic" panose="020B0600070205080204" pitchFamily="34" charset="-128"/>
                <a:ea typeface="MS PGothic" panose="020B0600070205080204" pitchFamily="34" charset="-128"/>
                <a:cs typeface="HGMaruGothicMPRO"/>
              </a:rPr>
              <a:t>神戸大学大学院国際協力学科准教授</a:t>
            </a:r>
            <a:endParaRPr lang="en-US" altLang="ja-JP" sz="1800" spc="-7">
              <a:latin typeface="MS PGothic" panose="020B0600070205080204" pitchFamily="34" charset="-128"/>
              <a:ea typeface="MS PGothic" panose="020B0600070205080204" pitchFamily="34" charset="-128"/>
              <a:cs typeface="PMingLiU"/>
            </a:endParaRPr>
          </a:p>
        </p:txBody>
      </p:sp>
      <p:sp>
        <p:nvSpPr>
          <p:cNvPr id="16" name="object 6">
            <a:extLst>
              <a:ext uri="{FF2B5EF4-FFF2-40B4-BE49-F238E27FC236}">
                <a16:creationId xmlns:a16="http://schemas.microsoft.com/office/drawing/2014/main" id="{D4469A67-18D8-7807-4236-A594B194A7B4}"/>
              </a:ext>
            </a:extLst>
          </p:cNvPr>
          <p:cNvSpPr txBox="1">
            <a:spLocks/>
          </p:cNvSpPr>
          <p:nvPr/>
        </p:nvSpPr>
        <p:spPr>
          <a:xfrm>
            <a:off x="7735330" y="6286930"/>
            <a:ext cx="3058865" cy="257849"/>
          </a:xfrm>
          <a:prstGeom prst="rect">
            <a:avLst/>
          </a:prstGeom>
        </p:spPr>
        <p:txBody>
          <a:bodyPr vert="horz" wrap="square" lIns="0" tIns="8467" rIns="0" bIns="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8467">
              <a:spcBef>
                <a:spcPts val="393"/>
              </a:spcBef>
            </a:pPr>
            <a:r>
              <a:rPr lang="ja-JP" altLang="en-US" sz="1800" spc="-30">
                <a:latin typeface="MS PGothic" panose="020B0600070205080204" pitchFamily="34" charset="-128"/>
                <a:ea typeface="MS PGothic" panose="020B0600070205080204" pitchFamily="34" charset="-128"/>
                <a:cs typeface="PMingLiU"/>
              </a:rPr>
              <a:t>ともいきジャーナル編集長</a:t>
            </a:r>
            <a:endParaRPr lang="en-US" altLang="ja-JP" sz="1800" spc="-30" dirty="0">
              <a:latin typeface="MS PGothic" panose="020B0600070205080204" pitchFamily="34" charset="-128"/>
              <a:ea typeface="MS PGothic" panose="020B0600070205080204" pitchFamily="34" charset="-128"/>
              <a:cs typeface="PMingLiU"/>
            </a:endParaRPr>
          </a:p>
        </p:txBody>
      </p:sp>
      <p:pic>
        <p:nvPicPr>
          <p:cNvPr id="9" name="図 8" descr="背景パターン&#10;&#10;AI 生成コンテンツは誤りを含む可能性があります。">
            <a:extLst>
              <a:ext uri="{FF2B5EF4-FFF2-40B4-BE49-F238E27FC236}">
                <a16:creationId xmlns:a16="http://schemas.microsoft.com/office/drawing/2014/main" id="{11F3E09B-7869-48A4-5CE6-9C32B3AAC431}"/>
              </a:ext>
            </a:extLst>
          </p:cNvPr>
          <p:cNvPicPr>
            <a:picLocks noChangeAspect="1"/>
          </p:cNvPicPr>
          <p:nvPr/>
        </p:nvPicPr>
        <p:blipFill>
          <a:blip r:embed="rId4"/>
          <a:srcRect t="30312" b="60437"/>
          <a:stretch>
            <a:fillRect/>
          </a:stretch>
        </p:blipFill>
        <p:spPr>
          <a:xfrm>
            <a:off x="0" y="0"/>
            <a:ext cx="12192000" cy="751841"/>
          </a:xfrm>
          <a:prstGeom prst="rect">
            <a:avLst/>
          </a:prstGeom>
        </p:spPr>
      </p:pic>
      <p:pic>
        <p:nvPicPr>
          <p:cNvPr id="10" name="図 9" descr="ロゴ&#10;&#10;AI 生成コンテンツは誤りを含む可能性があります。">
            <a:extLst>
              <a:ext uri="{FF2B5EF4-FFF2-40B4-BE49-F238E27FC236}">
                <a16:creationId xmlns:a16="http://schemas.microsoft.com/office/drawing/2014/main" id="{DC126874-E073-34E0-8CC6-81043F358B55}"/>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10000" b="90000" l="10000" r="90000">
                        <a14:foregroundMark x1="35500" y1="50500" x2="35500" y2="50500"/>
                        <a14:foregroundMark x1="34333" y1="59000" x2="34333" y2="59000"/>
                        <a14:foregroundMark x1="61667" y1="52500" x2="61667" y2="52500"/>
                        <a14:foregroundMark x1="67500" y1="60000" x2="67500" y2="60000"/>
                        <a14:foregroundMark x1="57667" y1="72000" x2="57667" y2="72000"/>
                        <a14:foregroundMark x1="50000" y1="70833" x2="50000" y2="70833"/>
                        <a14:foregroundMark x1="41667" y1="72000" x2="41667" y2="72000"/>
                      </a14:backgroundRemoval>
                    </a14:imgEffect>
                    <a14:imgEffect>
                      <a14:saturation sat="0"/>
                    </a14:imgEffect>
                  </a14:imgLayer>
                </a14:imgProps>
              </a:ext>
            </a:extLst>
          </a:blip>
          <a:srcRect t="27671" b="21307"/>
          <a:stretch>
            <a:fillRect/>
          </a:stretch>
        </p:blipFill>
        <p:spPr>
          <a:xfrm>
            <a:off x="10718417" y="0"/>
            <a:ext cx="1473583" cy="751841"/>
          </a:xfrm>
          <a:prstGeom prst="rect">
            <a:avLst/>
          </a:prstGeom>
        </p:spPr>
      </p:pic>
      <p:sp>
        <p:nvSpPr>
          <p:cNvPr id="13" name="タイトル 1">
            <a:extLst>
              <a:ext uri="{FF2B5EF4-FFF2-40B4-BE49-F238E27FC236}">
                <a16:creationId xmlns:a16="http://schemas.microsoft.com/office/drawing/2014/main" id="{29B55C6A-4677-37F3-258A-65D364C25AE4}"/>
              </a:ext>
            </a:extLst>
          </p:cNvPr>
          <p:cNvSpPr txBox="1">
            <a:spLocks/>
          </p:cNvSpPr>
          <p:nvPr/>
        </p:nvSpPr>
        <p:spPr>
          <a:xfrm>
            <a:off x="363668" y="77909"/>
            <a:ext cx="10691585" cy="615317"/>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b="1">
                <a:solidFill>
                  <a:schemeClr val="tx1">
                    <a:lumMod val="95000"/>
                    <a:lumOff val="5000"/>
                  </a:schemeClr>
                </a:solidFill>
                <a:latin typeface="+mj-ea"/>
              </a:rPr>
              <a:t>NPO</a:t>
            </a:r>
            <a:r>
              <a:rPr lang="ja-JP" altLang="en-US" sz="3200" b="1">
                <a:solidFill>
                  <a:schemeClr val="tx1">
                    <a:lumMod val="95000"/>
                    <a:lumOff val="5000"/>
                  </a:schemeClr>
                </a:solidFill>
                <a:latin typeface="+mj-ea"/>
              </a:rPr>
              <a:t>法人日越ともいき支援会とは</a:t>
            </a:r>
          </a:p>
        </p:txBody>
      </p:sp>
      <p:sp>
        <p:nvSpPr>
          <p:cNvPr id="18" name="角丸四角形 17">
            <a:extLst>
              <a:ext uri="{FF2B5EF4-FFF2-40B4-BE49-F238E27FC236}">
                <a16:creationId xmlns:a16="http://schemas.microsoft.com/office/drawing/2014/main" id="{C32A7376-81B9-87C4-CEB3-1F5457AB85D5}"/>
              </a:ext>
            </a:extLst>
          </p:cNvPr>
          <p:cNvSpPr/>
          <p:nvPr/>
        </p:nvSpPr>
        <p:spPr>
          <a:xfrm flipV="1">
            <a:off x="7001904" y="6092821"/>
            <a:ext cx="3628793" cy="143525"/>
          </a:xfrm>
          <a:prstGeom prst="roundRect">
            <a:avLst>
              <a:gd name="adj" fmla="val 50000"/>
            </a:avLst>
          </a:prstGeom>
          <a:gradFill flip="none" rotWithShape="1">
            <a:gsLst>
              <a:gs pos="28000">
                <a:srgbClr val="FFC000"/>
              </a:gs>
              <a:gs pos="65000">
                <a:schemeClr val="accent2">
                  <a:lumMod val="60000"/>
                  <a:lumOff val="40000"/>
                </a:schemeClr>
              </a:gs>
              <a:gs pos="47000">
                <a:srgbClr val="FFDE77"/>
              </a:gs>
              <a:gs pos="80000">
                <a:srgbClr val="FB7B43">
                  <a:lumMod val="95756"/>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ctr"/>
            <a:endParaRPr kumimoji="1" lang="ja-JP" altLang="en-US">
              <a:solidFill>
                <a:schemeClr val="tx1"/>
              </a:solidFill>
            </a:endParaRPr>
          </a:p>
        </p:txBody>
      </p:sp>
      <p:sp>
        <p:nvSpPr>
          <p:cNvPr id="15" name="object 6">
            <a:extLst>
              <a:ext uri="{FF2B5EF4-FFF2-40B4-BE49-F238E27FC236}">
                <a16:creationId xmlns:a16="http://schemas.microsoft.com/office/drawing/2014/main" id="{D7A8FA52-CE18-522D-E0E3-B197F864E850}"/>
              </a:ext>
            </a:extLst>
          </p:cNvPr>
          <p:cNvSpPr txBox="1">
            <a:spLocks/>
          </p:cNvSpPr>
          <p:nvPr/>
        </p:nvSpPr>
        <p:spPr>
          <a:xfrm>
            <a:off x="6878651" y="5727679"/>
            <a:ext cx="4381354" cy="439437"/>
          </a:xfrm>
          <a:prstGeom prst="rect">
            <a:avLst/>
          </a:prstGeom>
        </p:spPr>
        <p:txBody>
          <a:bodyPr vert="horz" wrap="square" lIns="0" tIns="8467" rIns="0" bIns="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8467" algn="ctr">
              <a:lnSpc>
                <a:spcPct val="100000"/>
              </a:lnSpc>
              <a:spcBef>
                <a:spcPts val="67"/>
              </a:spcBef>
              <a:tabLst>
                <a:tab pos="2689994" algn="l"/>
              </a:tabLst>
            </a:pPr>
            <a:r>
              <a:rPr lang="ja-JP" altLang="en-US" sz="2800" spc="-47">
                <a:latin typeface="MS PGothic" panose="020B0600070205080204" pitchFamily="34" charset="-128"/>
                <a:ea typeface="MS PGothic" panose="020B0600070205080204" pitchFamily="34" charset="-128"/>
                <a:cs typeface="HGMaruGothicMPRO"/>
              </a:rPr>
              <a:t>顧問　　澤田晃宏</a:t>
            </a:r>
            <a:endParaRPr lang="ja-JP" altLang="en-US" sz="2800">
              <a:latin typeface="MS PGothic" panose="020B0600070205080204" pitchFamily="34" charset="-128"/>
              <a:ea typeface="MS PGothic" panose="020B0600070205080204" pitchFamily="34" charset="-128"/>
              <a:cs typeface="HGMaruGothicMPRO"/>
            </a:endParaRPr>
          </a:p>
        </p:txBody>
      </p:sp>
    </p:spTree>
    <p:extLst>
      <p:ext uri="{BB962C8B-B14F-4D97-AF65-F5344CB8AC3E}">
        <p14:creationId xmlns:p14="http://schemas.microsoft.com/office/powerpoint/2010/main" val="4040106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499BB6AA-7A24-E2DC-BF1B-AA4310DB0841}"/>
              </a:ext>
            </a:extLst>
          </p:cNvPr>
          <p:cNvPicPr/>
          <p:nvPr/>
        </p:nvPicPr>
        <p:blipFill>
          <a:blip r:embed="rId2" cstate="print"/>
          <a:stretch>
            <a:fillRect/>
          </a:stretch>
        </p:blipFill>
        <p:spPr>
          <a:xfrm>
            <a:off x="8128626" y="4420367"/>
            <a:ext cx="1557288" cy="1575994"/>
          </a:xfrm>
          <a:prstGeom prst="rect">
            <a:avLst/>
          </a:prstGeom>
        </p:spPr>
      </p:pic>
      <p:pic>
        <p:nvPicPr>
          <p:cNvPr id="7" name="object 3">
            <a:extLst>
              <a:ext uri="{FF2B5EF4-FFF2-40B4-BE49-F238E27FC236}">
                <a16:creationId xmlns:a16="http://schemas.microsoft.com/office/drawing/2014/main" id="{5F92791D-7444-E16A-9301-2804D552E3F6}"/>
              </a:ext>
            </a:extLst>
          </p:cNvPr>
          <p:cNvPicPr/>
          <p:nvPr/>
        </p:nvPicPr>
        <p:blipFill>
          <a:blip r:embed="rId3" cstate="print"/>
          <a:stretch>
            <a:fillRect/>
          </a:stretch>
        </p:blipFill>
        <p:spPr>
          <a:xfrm>
            <a:off x="10098050" y="4408676"/>
            <a:ext cx="1575993" cy="1599376"/>
          </a:xfrm>
          <a:prstGeom prst="rect">
            <a:avLst/>
          </a:prstGeom>
        </p:spPr>
      </p:pic>
      <p:pic>
        <p:nvPicPr>
          <p:cNvPr id="8" name="object 4">
            <a:extLst>
              <a:ext uri="{FF2B5EF4-FFF2-40B4-BE49-F238E27FC236}">
                <a16:creationId xmlns:a16="http://schemas.microsoft.com/office/drawing/2014/main" id="{B7CA5712-7400-EDC4-C807-7367575CA2F2}"/>
              </a:ext>
            </a:extLst>
          </p:cNvPr>
          <p:cNvPicPr/>
          <p:nvPr/>
        </p:nvPicPr>
        <p:blipFill>
          <a:blip r:embed="rId4" cstate="print"/>
          <a:stretch>
            <a:fillRect/>
          </a:stretch>
        </p:blipFill>
        <p:spPr>
          <a:xfrm>
            <a:off x="10065315" y="1382229"/>
            <a:ext cx="1641465" cy="1767731"/>
          </a:xfrm>
          <a:prstGeom prst="rect">
            <a:avLst/>
          </a:prstGeom>
        </p:spPr>
      </p:pic>
      <p:pic>
        <p:nvPicPr>
          <p:cNvPr id="9" name="object 5">
            <a:extLst>
              <a:ext uri="{FF2B5EF4-FFF2-40B4-BE49-F238E27FC236}">
                <a16:creationId xmlns:a16="http://schemas.microsoft.com/office/drawing/2014/main" id="{CDDFD158-2129-1C7B-BF4D-A609D75157C5}"/>
              </a:ext>
            </a:extLst>
          </p:cNvPr>
          <p:cNvPicPr/>
          <p:nvPr/>
        </p:nvPicPr>
        <p:blipFill>
          <a:blip r:embed="rId5" cstate="print"/>
          <a:stretch>
            <a:fillRect/>
          </a:stretch>
        </p:blipFill>
        <p:spPr>
          <a:xfrm>
            <a:off x="2385299" y="1382229"/>
            <a:ext cx="1557287" cy="1763055"/>
          </a:xfrm>
          <a:prstGeom prst="rect">
            <a:avLst/>
          </a:prstGeom>
        </p:spPr>
      </p:pic>
      <p:pic>
        <p:nvPicPr>
          <p:cNvPr id="10" name="object 6">
            <a:extLst>
              <a:ext uri="{FF2B5EF4-FFF2-40B4-BE49-F238E27FC236}">
                <a16:creationId xmlns:a16="http://schemas.microsoft.com/office/drawing/2014/main" id="{74CEC9D7-D318-C797-5AD4-AB9C862653B5}"/>
              </a:ext>
            </a:extLst>
          </p:cNvPr>
          <p:cNvPicPr/>
          <p:nvPr/>
        </p:nvPicPr>
        <p:blipFill>
          <a:blip r:embed="rId6" cstate="print"/>
          <a:stretch>
            <a:fillRect/>
          </a:stretch>
        </p:blipFill>
        <p:spPr>
          <a:xfrm>
            <a:off x="485220" y="1382229"/>
            <a:ext cx="1557287" cy="1763055"/>
          </a:xfrm>
          <a:prstGeom prst="rect">
            <a:avLst/>
          </a:prstGeom>
        </p:spPr>
      </p:pic>
      <p:pic>
        <p:nvPicPr>
          <p:cNvPr id="11" name="object 7">
            <a:extLst>
              <a:ext uri="{FF2B5EF4-FFF2-40B4-BE49-F238E27FC236}">
                <a16:creationId xmlns:a16="http://schemas.microsoft.com/office/drawing/2014/main" id="{20234566-7C12-B8C8-3698-1A38E4AF28A5}"/>
              </a:ext>
            </a:extLst>
          </p:cNvPr>
          <p:cNvPicPr/>
          <p:nvPr/>
        </p:nvPicPr>
        <p:blipFill>
          <a:blip r:embed="rId7" cstate="print"/>
          <a:stretch>
            <a:fillRect/>
          </a:stretch>
        </p:blipFill>
        <p:spPr>
          <a:xfrm>
            <a:off x="6237238" y="1382229"/>
            <a:ext cx="1678878" cy="1763055"/>
          </a:xfrm>
          <a:prstGeom prst="rect">
            <a:avLst/>
          </a:prstGeom>
        </p:spPr>
      </p:pic>
      <p:pic>
        <p:nvPicPr>
          <p:cNvPr id="12" name="object 16">
            <a:extLst>
              <a:ext uri="{FF2B5EF4-FFF2-40B4-BE49-F238E27FC236}">
                <a16:creationId xmlns:a16="http://schemas.microsoft.com/office/drawing/2014/main" id="{02B117DD-DEB1-CA74-9182-FD46DE761C10}"/>
              </a:ext>
            </a:extLst>
          </p:cNvPr>
          <p:cNvPicPr/>
          <p:nvPr/>
        </p:nvPicPr>
        <p:blipFill>
          <a:blip r:embed="rId8" cstate="print"/>
          <a:stretch>
            <a:fillRect/>
          </a:stretch>
        </p:blipFill>
        <p:spPr>
          <a:xfrm>
            <a:off x="322017" y="4432059"/>
            <a:ext cx="1744349" cy="1552611"/>
          </a:xfrm>
          <a:prstGeom prst="rect">
            <a:avLst/>
          </a:prstGeom>
        </p:spPr>
      </p:pic>
      <p:pic>
        <p:nvPicPr>
          <p:cNvPr id="13" name="object 17">
            <a:extLst>
              <a:ext uri="{FF2B5EF4-FFF2-40B4-BE49-F238E27FC236}">
                <a16:creationId xmlns:a16="http://schemas.microsoft.com/office/drawing/2014/main" id="{41B80C28-BBDC-F0EF-3337-ED2B9205BB73}"/>
              </a:ext>
            </a:extLst>
          </p:cNvPr>
          <p:cNvPicPr/>
          <p:nvPr/>
        </p:nvPicPr>
        <p:blipFill>
          <a:blip r:embed="rId9" cstate="print"/>
          <a:stretch>
            <a:fillRect/>
          </a:stretch>
        </p:blipFill>
        <p:spPr>
          <a:xfrm>
            <a:off x="2478503" y="4436736"/>
            <a:ext cx="1463756" cy="1543257"/>
          </a:xfrm>
          <a:prstGeom prst="rect">
            <a:avLst/>
          </a:prstGeom>
        </p:spPr>
      </p:pic>
      <p:pic>
        <p:nvPicPr>
          <p:cNvPr id="14" name="object 2">
            <a:extLst>
              <a:ext uri="{FF2B5EF4-FFF2-40B4-BE49-F238E27FC236}">
                <a16:creationId xmlns:a16="http://schemas.microsoft.com/office/drawing/2014/main" id="{9715FFDD-2831-3F38-B770-4171E0F8B7DB}"/>
              </a:ext>
            </a:extLst>
          </p:cNvPr>
          <p:cNvPicPr/>
          <p:nvPr/>
        </p:nvPicPr>
        <p:blipFill>
          <a:blip r:embed="rId10" cstate="print"/>
          <a:stretch>
            <a:fillRect/>
          </a:stretch>
        </p:blipFill>
        <p:spPr>
          <a:xfrm>
            <a:off x="4285378" y="1438768"/>
            <a:ext cx="1609068" cy="1649976"/>
          </a:xfrm>
          <a:prstGeom prst="rect">
            <a:avLst/>
          </a:prstGeom>
        </p:spPr>
      </p:pic>
      <p:pic>
        <p:nvPicPr>
          <p:cNvPr id="15" name="object 3">
            <a:extLst>
              <a:ext uri="{FF2B5EF4-FFF2-40B4-BE49-F238E27FC236}">
                <a16:creationId xmlns:a16="http://schemas.microsoft.com/office/drawing/2014/main" id="{08737B87-5114-28B5-6494-2FF3323E29B0}"/>
              </a:ext>
            </a:extLst>
          </p:cNvPr>
          <p:cNvPicPr/>
          <p:nvPr/>
        </p:nvPicPr>
        <p:blipFill>
          <a:blip r:embed="rId11" cstate="print"/>
          <a:stretch>
            <a:fillRect/>
          </a:stretch>
        </p:blipFill>
        <p:spPr>
          <a:xfrm>
            <a:off x="4354396" y="4383376"/>
            <a:ext cx="1559068" cy="1649976"/>
          </a:xfrm>
          <a:prstGeom prst="rect">
            <a:avLst/>
          </a:prstGeom>
        </p:spPr>
      </p:pic>
      <p:pic>
        <p:nvPicPr>
          <p:cNvPr id="16" name="object 10">
            <a:extLst>
              <a:ext uri="{FF2B5EF4-FFF2-40B4-BE49-F238E27FC236}">
                <a16:creationId xmlns:a16="http://schemas.microsoft.com/office/drawing/2014/main" id="{F1089E42-966A-D21D-F8FA-7C0CB3FCB8CF}"/>
              </a:ext>
            </a:extLst>
          </p:cNvPr>
          <p:cNvPicPr/>
          <p:nvPr/>
        </p:nvPicPr>
        <p:blipFill>
          <a:blip r:embed="rId12" cstate="print"/>
          <a:stretch>
            <a:fillRect/>
          </a:stretch>
        </p:blipFill>
        <p:spPr>
          <a:xfrm>
            <a:off x="8258908" y="1497859"/>
            <a:ext cx="1463614" cy="1531795"/>
          </a:xfrm>
          <a:prstGeom prst="rect">
            <a:avLst/>
          </a:prstGeom>
        </p:spPr>
      </p:pic>
      <p:pic>
        <p:nvPicPr>
          <p:cNvPr id="17" name="object 11">
            <a:extLst>
              <a:ext uri="{FF2B5EF4-FFF2-40B4-BE49-F238E27FC236}">
                <a16:creationId xmlns:a16="http://schemas.microsoft.com/office/drawing/2014/main" id="{90CE7147-61F1-E978-285A-4C969D9D1FE1}"/>
              </a:ext>
            </a:extLst>
          </p:cNvPr>
          <p:cNvPicPr/>
          <p:nvPr/>
        </p:nvPicPr>
        <p:blipFill>
          <a:blip r:embed="rId13" cstate="print"/>
          <a:stretch>
            <a:fillRect/>
          </a:stretch>
        </p:blipFill>
        <p:spPr>
          <a:xfrm>
            <a:off x="6325601" y="4397013"/>
            <a:ext cx="1390888" cy="1622703"/>
          </a:xfrm>
          <a:prstGeom prst="rect">
            <a:avLst/>
          </a:prstGeom>
        </p:spPr>
      </p:pic>
      <p:sp>
        <p:nvSpPr>
          <p:cNvPr id="2" name="スライド番号プレースホルダー 1">
            <a:extLst>
              <a:ext uri="{FF2B5EF4-FFF2-40B4-BE49-F238E27FC236}">
                <a16:creationId xmlns:a16="http://schemas.microsoft.com/office/drawing/2014/main" id="{7ECFF3AB-744D-CF7C-210B-CF13FE3D4E13}"/>
              </a:ext>
            </a:extLst>
          </p:cNvPr>
          <p:cNvSpPr>
            <a:spLocks noGrp="1"/>
          </p:cNvSpPr>
          <p:nvPr>
            <p:ph type="sldNum" sz="quarter" idx="12"/>
          </p:nvPr>
        </p:nvSpPr>
        <p:spPr/>
        <p:txBody>
          <a:bodyPr/>
          <a:lstStyle/>
          <a:p>
            <a:fld id="{162B60A3-D069-5245-83BE-CCBB0FB1007F}" type="slidenum">
              <a:rPr kumimoji="1" lang="ja-JP" altLang="en-US" smtClean="0"/>
              <a:t>4</a:t>
            </a:fld>
            <a:endParaRPr kumimoji="1" lang="ja-JP" altLang="en-US"/>
          </a:p>
        </p:txBody>
      </p:sp>
      <p:pic>
        <p:nvPicPr>
          <p:cNvPr id="18" name="図 17" descr="背景パターン&#10;&#10;AI 生成コンテンツは誤りを含む可能性があります。">
            <a:extLst>
              <a:ext uri="{FF2B5EF4-FFF2-40B4-BE49-F238E27FC236}">
                <a16:creationId xmlns:a16="http://schemas.microsoft.com/office/drawing/2014/main" id="{4C4E61B9-5435-A90E-3A5B-987D73A5A757}"/>
              </a:ext>
            </a:extLst>
          </p:cNvPr>
          <p:cNvPicPr>
            <a:picLocks noChangeAspect="1"/>
          </p:cNvPicPr>
          <p:nvPr/>
        </p:nvPicPr>
        <p:blipFill>
          <a:blip r:embed="rId14"/>
          <a:srcRect t="30312" b="60437"/>
          <a:stretch>
            <a:fillRect/>
          </a:stretch>
        </p:blipFill>
        <p:spPr>
          <a:xfrm>
            <a:off x="0" y="9646"/>
            <a:ext cx="12192000" cy="751841"/>
          </a:xfrm>
          <a:prstGeom prst="rect">
            <a:avLst/>
          </a:prstGeom>
        </p:spPr>
      </p:pic>
      <p:pic>
        <p:nvPicPr>
          <p:cNvPr id="19" name="図 18" descr="ロゴ&#10;&#10;AI 生成コンテンツは誤りを含む可能性があります。">
            <a:extLst>
              <a:ext uri="{FF2B5EF4-FFF2-40B4-BE49-F238E27FC236}">
                <a16:creationId xmlns:a16="http://schemas.microsoft.com/office/drawing/2014/main" id="{5115CCE6-D4EB-E0A2-39EA-25D482D078D5}"/>
              </a:ext>
            </a:extLst>
          </p:cNvPr>
          <p:cNvPicPr>
            <a:picLocks noChangeAspect="1"/>
          </p:cNvPicPr>
          <p:nvPr/>
        </p:nvPicPr>
        <p:blipFill>
          <a:blip r:embed="rId15">
            <a:lum bright="70000" contrast="-70000"/>
            <a:extLst>
              <a:ext uri="{BEBA8EAE-BF5A-486C-A8C5-ECC9F3942E4B}">
                <a14:imgProps xmlns:a14="http://schemas.microsoft.com/office/drawing/2010/main">
                  <a14:imgLayer r:embed="rId16">
                    <a14:imgEffect>
                      <a14:backgroundRemoval t="10000" b="90000" l="10000" r="90000">
                        <a14:foregroundMark x1="35500" y1="50500" x2="35500" y2="50500"/>
                        <a14:foregroundMark x1="34333" y1="59000" x2="34333" y2="59000"/>
                        <a14:foregroundMark x1="61667" y1="52500" x2="61667" y2="52500"/>
                        <a14:foregroundMark x1="67500" y1="60000" x2="67500" y2="60000"/>
                        <a14:foregroundMark x1="57667" y1="72000" x2="57667" y2="72000"/>
                        <a14:foregroundMark x1="50000" y1="70833" x2="50000" y2="70833"/>
                        <a14:foregroundMark x1="41667" y1="72000" x2="41667" y2="72000"/>
                      </a14:backgroundRemoval>
                    </a14:imgEffect>
                    <a14:imgEffect>
                      <a14:saturation sat="0"/>
                    </a14:imgEffect>
                  </a14:imgLayer>
                </a14:imgProps>
              </a:ext>
            </a:extLst>
          </a:blip>
          <a:srcRect t="27671" b="21307"/>
          <a:stretch>
            <a:fillRect/>
          </a:stretch>
        </p:blipFill>
        <p:spPr>
          <a:xfrm>
            <a:off x="10786533" y="-43210"/>
            <a:ext cx="1405467" cy="893158"/>
          </a:xfrm>
          <a:prstGeom prst="rect">
            <a:avLst/>
          </a:prstGeom>
        </p:spPr>
      </p:pic>
      <p:sp>
        <p:nvSpPr>
          <p:cNvPr id="20" name="タイトル 1">
            <a:extLst>
              <a:ext uri="{FF2B5EF4-FFF2-40B4-BE49-F238E27FC236}">
                <a16:creationId xmlns:a16="http://schemas.microsoft.com/office/drawing/2014/main" id="{FAB640D6-A4D3-5438-B0D8-1EE3AF9C06CC}"/>
              </a:ext>
            </a:extLst>
          </p:cNvPr>
          <p:cNvSpPr txBox="1">
            <a:spLocks/>
          </p:cNvSpPr>
          <p:nvPr/>
        </p:nvSpPr>
        <p:spPr>
          <a:xfrm>
            <a:off x="363668" y="77909"/>
            <a:ext cx="10691585" cy="615317"/>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b="1" dirty="0">
                <a:solidFill>
                  <a:schemeClr val="tx1">
                    <a:lumMod val="95000"/>
                    <a:lumOff val="5000"/>
                  </a:schemeClr>
                </a:solidFill>
                <a:latin typeface="+mj-ea"/>
              </a:rPr>
              <a:t>NPO</a:t>
            </a:r>
            <a:r>
              <a:rPr lang="ja-JP" altLang="en-US" sz="3200" b="1">
                <a:solidFill>
                  <a:schemeClr val="tx1">
                    <a:lumMod val="95000"/>
                    <a:lumOff val="5000"/>
                  </a:schemeClr>
                </a:solidFill>
                <a:latin typeface="+mj-ea"/>
              </a:rPr>
              <a:t>法人日越ともいき支援会とは</a:t>
            </a:r>
          </a:p>
        </p:txBody>
      </p:sp>
    </p:spTree>
    <p:extLst>
      <p:ext uri="{BB962C8B-B14F-4D97-AF65-F5344CB8AC3E}">
        <p14:creationId xmlns:p14="http://schemas.microsoft.com/office/powerpoint/2010/main" val="1728489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6351E7-5869-7AED-BDE6-13EA02A14AFB}"/>
            </a:ext>
          </a:extLst>
        </p:cNvPr>
        <p:cNvGrpSpPr/>
        <p:nvPr/>
      </p:nvGrpSpPr>
      <p:grpSpPr>
        <a:xfrm>
          <a:off x="0" y="0"/>
          <a:ext cx="0" cy="0"/>
          <a:chOff x="0" y="0"/>
          <a:chExt cx="0" cy="0"/>
        </a:xfrm>
      </p:grpSpPr>
      <p:sp>
        <p:nvSpPr>
          <p:cNvPr id="15" name="スライド番号プレースホルダー 14">
            <a:extLst>
              <a:ext uri="{FF2B5EF4-FFF2-40B4-BE49-F238E27FC236}">
                <a16:creationId xmlns:a16="http://schemas.microsoft.com/office/drawing/2014/main" id="{6068E6BF-BCDC-8BEE-2D43-174C736EA72F}"/>
              </a:ext>
            </a:extLst>
          </p:cNvPr>
          <p:cNvSpPr>
            <a:spLocks noGrp="1"/>
          </p:cNvSpPr>
          <p:nvPr>
            <p:ph type="sldNum" sz="quarter" idx="12"/>
          </p:nvPr>
        </p:nvSpPr>
        <p:spPr>
          <a:xfrm>
            <a:off x="9324000" y="6424614"/>
            <a:ext cx="2743200" cy="365125"/>
          </a:xfrm>
        </p:spPr>
        <p:txBody>
          <a:bodyPr/>
          <a:lstStyle/>
          <a:p>
            <a:fld id="{8A1DCF87-A343-2942-AC87-406A0D08C33C}" type="slidenum">
              <a:rPr kumimoji="1" lang="ja-JP" altLang="en-US" smtClean="0"/>
              <a:t>5</a:t>
            </a:fld>
            <a:endParaRPr kumimoji="1" lang="ja-JP" altLang="en-US"/>
          </a:p>
        </p:txBody>
      </p:sp>
      <p:sp>
        <p:nvSpPr>
          <p:cNvPr id="4" name="テキスト ボックス 3">
            <a:extLst>
              <a:ext uri="{FF2B5EF4-FFF2-40B4-BE49-F238E27FC236}">
                <a16:creationId xmlns:a16="http://schemas.microsoft.com/office/drawing/2014/main" id="{DD53E5A0-7B99-CDE3-E88A-382B5CF9A38F}"/>
              </a:ext>
            </a:extLst>
          </p:cNvPr>
          <p:cNvSpPr txBox="1"/>
          <p:nvPr/>
        </p:nvSpPr>
        <p:spPr>
          <a:xfrm>
            <a:off x="235597" y="1351354"/>
            <a:ext cx="7692191" cy="2585323"/>
          </a:xfrm>
          <a:prstGeom prst="rect">
            <a:avLst/>
          </a:prstGeom>
          <a:noFill/>
        </p:spPr>
        <p:txBody>
          <a:bodyPr wrap="square" rtlCol="0">
            <a:spAutoFit/>
          </a:bodyPr>
          <a:lstStyle/>
          <a:p>
            <a:pPr marL="285750" indent="-285750">
              <a:buFont typeface="Wingdings" pitchFamily="2" charset="2"/>
              <a:buChar char="n"/>
            </a:pPr>
            <a:r>
              <a:rPr lang="en-US" altLang="ja-JP" dirty="0">
                <a:solidFill>
                  <a:schemeClr val="tx1">
                    <a:lumMod val="95000"/>
                    <a:lumOff val="5000"/>
                  </a:schemeClr>
                </a:solidFill>
                <a:latin typeface="MS PGothic" panose="020B0600070205080204" pitchFamily="34" charset="-128"/>
                <a:ea typeface="MS PGothic" panose="020B0600070205080204" pitchFamily="34" charset="-128"/>
              </a:rPr>
              <a:t>1965</a:t>
            </a:r>
            <a:r>
              <a:rPr lang="ja-JP" altLang="en-US">
                <a:solidFill>
                  <a:schemeClr val="tx1">
                    <a:lumMod val="95000"/>
                    <a:lumOff val="5000"/>
                  </a:schemeClr>
                </a:solidFill>
                <a:latin typeface="MS PGothic" panose="020B0600070205080204" pitchFamily="34" charset="-128"/>
                <a:ea typeface="MS PGothic" panose="020B0600070205080204" pitchFamily="34" charset="-128"/>
              </a:rPr>
              <a:t>年頃、代表の父はベトナム戦争中に留学支援のため来日したベトナム人僧侶たちを支援していました。日本とベトナムを往復し、彼らの身元保証人となって、日本語学校・生活・大学進学などをサポートしました。その活動はお寺としての支援の礎を築き、</a:t>
            </a:r>
            <a:r>
              <a:rPr lang="en-US" altLang="ja-JP" dirty="0">
                <a:solidFill>
                  <a:schemeClr val="tx1">
                    <a:lumMod val="95000"/>
                    <a:lumOff val="5000"/>
                  </a:schemeClr>
                </a:solidFill>
                <a:latin typeface="MS PGothic" panose="020B0600070205080204" pitchFamily="34" charset="-128"/>
                <a:ea typeface="MS PGothic" panose="020B0600070205080204" pitchFamily="34" charset="-128"/>
              </a:rPr>
              <a:t>50</a:t>
            </a:r>
            <a:r>
              <a:rPr lang="ja-JP" altLang="en-US">
                <a:solidFill>
                  <a:schemeClr val="tx1">
                    <a:lumMod val="95000"/>
                    <a:lumOff val="5000"/>
                  </a:schemeClr>
                </a:solidFill>
                <a:latin typeface="MS PGothic" panose="020B0600070205080204" pitchFamily="34" charset="-128"/>
                <a:ea typeface="MS PGothic" panose="020B0600070205080204" pitchFamily="34" charset="-128"/>
              </a:rPr>
              <a:t>年以上にわたる交流と信頼の始まりとなりました。</a:t>
            </a:r>
            <a:endParaRPr lang="en-US" altLang="ja-JP" dirty="0">
              <a:solidFill>
                <a:schemeClr val="tx1">
                  <a:lumMod val="95000"/>
                  <a:lumOff val="5000"/>
                </a:schemeClr>
              </a:solidFill>
              <a:latin typeface="MS PGothic" panose="020B0600070205080204" pitchFamily="34" charset="-128"/>
              <a:ea typeface="MS PGothic" panose="020B0600070205080204" pitchFamily="34" charset="-128"/>
            </a:endParaRPr>
          </a:p>
          <a:p>
            <a:pPr marL="285750" indent="-285750">
              <a:buFont typeface="Arial" panose="020B0604020202020204" pitchFamily="34" charset="0"/>
              <a:buChar char="•"/>
            </a:pPr>
            <a:endParaRPr lang="ja-JP" altLang="en-US">
              <a:solidFill>
                <a:schemeClr val="tx1">
                  <a:lumMod val="95000"/>
                  <a:lumOff val="5000"/>
                </a:schemeClr>
              </a:solidFill>
              <a:latin typeface="MS PGothic" panose="020B0600070205080204" pitchFamily="34" charset="-128"/>
              <a:ea typeface="MS PGothic" panose="020B0600070205080204" pitchFamily="34" charset="-128"/>
            </a:endParaRPr>
          </a:p>
          <a:p>
            <a:pPr marL="285750" indent="-285750">
              <a:buFont typeface="Wingdings" pitchFamily="2" charset="2"/>
              <a:buChar char="n"/>
            </a:pPr>
            <a:r>
              <a:rPr lang="ja-JP" altLang="en-US">
                <a:solidFill>
                  <a:schemeClr val="tx1">
                    <a:lumMod val="95000"/>
                    <a:lumOff val="5000"/>
                  </a:schemeClr>
                </a:solidFill>
                <a:latin typeface="MS PGothic" panose="020B0600070205080204" pitchFamily="34" charset="-128"/>
                <a:ea typeface="MS PGothic" panose="020B0600070205080204" pitchFamily="34" charset="-128"/>
              </a:rPr>
              <a:t>戦火の中で危険な状況にあった若者を救ったその志は、現在も受け継がれ、ベトナムの発展を支える精神的基盤として、布教や支援活動の中に生き続けています</a:t>
            </a:r>
          </a:p>
        </p:txBody>
      </p:sp>
      <p:pic>
        <p:nvPicPr>
          <p:cNvPr id="14" name="図 13" descr="背景パターン&#10;&#10;AI 生成コンテンツは誤りを含む可能性があります。">
            <a:extLst>
              <a:ext uri="{FF2B5EF4-FFF2-40B4-BE49-F238E27FC236}">
                <a16:creationId xmlns:a16="http://schemas.microsoft.com/office/drawing/2014/main" id="{1FA0A85E-A822-3C35-3A92-243D0D06A109}"/>
              </a:ext>
            </a:extLst>
          </p:cNvPr>
          <p:cNvPicPr>
            <a:picLocks noChangeAspect="1"/>
          </p:cNvPicPr>
          <p:nvPr/>
        </p:nvPicPr>
        <p:blipFill>
          <a:blip r:embed="rId3"/>
          <a:srcRect t="30312" b="60437"/>
          <a:stretch>
            <a:fillRect/>
          </a:stretch>
        </p:blipFill>
        <p:spPr>
          <a:xfrm>
            <a:off x="0" y="0"/>
            <a:ext cx="12192000" cy="751841"/>
          </a:xfrm>
          <a:prstGeom prst="rect">
            <a:avLst/>
          </a:prstGeom>
        </p:spPr>
      </p:pic>
      <p:sp>
        <p:nvSpPr>
          <p:cNvPr id="16" name="タイトル 1">
            <a:extLst>
              <a:ext uri="{FF2B5EF4-FFF2-40B4-BE49-F238E27FC236}">
                <a16:creationId xmlns:a16="http://schemas.microsoft.com/office/drawing/2014/main" id="{433C3F68-41FE-08C6-A0A2-7B83AE25BF5D}"/>
              </a:ext>
            </a:extLst>
          </p:cNvPr>
          <p:cNvSpPr txBox="1">
            <a:spLocks/>
          </p:cNvSpPr>
          <p:nvPr/>
        </p:nvSpPr>
        <p:spPr>
          <a:xfrm>
            <a:off x="295088" y="68261"/>
            <a:ext cx="10691585" cy="61531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a:solidFill>
                  <a:schemeClr val="tx1">
                    <a:lumMod val="95000"/>
                    <a:lumOff val="5000"/>
                  </a:schemeClr>
                </a:solidFill>
              </a:rPr>
              <a:t>日越ともいき支援会とは</a:t>
            </a:r>
          </a:p>
        </p:txBody>
      </p:sp>
      <p:pic>
        <p:nvPicPr>
          <p:cNvPr id="6" name="図 5" descr="ポーズをとる男女グループ&#10;&#10;AI 生成コンテンツは誤りを含む可能性があります。">
            <a:extLst>
              <a:ext uri="{FF2B5EF4-FFF2-40B4-BE49-F238E27FC236}">
                <a16:creationId xmlns:a16="http://schemas.microsoft.com/office/drawing/2014/main" id="{53F514F1-897A-4DEE-4ECA-C9D2E53FFC43}"/>
              </a:ext>
            </a:extLst>
          </p:cNvPr>
          <p:cNvPicPr>
            <a:picLocks noChangeAspect="1"/>
          </p:cNvPicPr>
          <p:nvPr/>
        </p:nvPicPr>
        <p:blipFill>
          <a:blip r:embed="rId4" cstate="screen">
            <a:extLst>
              <a:ext uri="{28A0092B-C50C-407E-A947-70E740481C1C}">
                <a14:useLocalDpi xmlns:a14="http://schemas.microsoft.com/office/drawing/2010/main"/>
              </a:ext>
            </a:extLst>
          </a:blip>
          <a:srcRect l="361" b="22695"/>
          <a:stretch>
            <a:fillRect/>
          </a:stretch>
        </p:blipFill>
        <p:spPr>
          <a:xfrm>
            <a:off x="227607" y="4008241"/>
            <a:ext cx="3485431" cy="2413000"/>
          </a:xfrm>
          <a:prstGeom prst="rect">
            <a:avLst/>
          </a:prstGeom>
          <a:effectLst>
            <a:outerShdw blurRad="50800" dist="38100" dir="5400000" algn="t" rotWithShape="0">
              <a:prstClr val="black">
                <a:alpha val="40000"/>
              </a:prstClr>
            </a:outerShdw>
          </a:effectLst>
        </p:spPr>
      </p:pic>
      <p:pic>
        <p:nvPicPr>
          <p:cNvPr id="11" name="図 10" descr="スーツを着た男性と女性&#10;&#10;AI 生成コンテンツは誤りを含む可能性があります。">
            <a:extLst>
              <a:ext uri="{FF2B5EF4-FFF2-40B4-BE49-F238E27FC236}">
                <a16:creationId xmlns:a16="http://schemas.microsoft.com/office/drawing/2014/main" id="{4F88E471-6281-EC6D-E609-0ADF3922A897}"/>
              </a:ext>
            </a:extLst>
          </p:cNvPr>
          <p:cNvPicPr>
            <a:picLocks noChangeAspect="1"/>
          </p:cNvPicPr>
          <p:nvPr/>
        </p:nvPicPr>
        <p:blipFill>
          <a:blip r:embed="rId5" cstate="screen">
            <a:extLst>
              <a:ext uri="{28A0092B-C50C-407E-A947-70E740481C1C}">
                <a14:useLocalDpi xmlns:a14="http://schemas.microsoft.com/office/drawing/2010/main"/>
              </a:ext>
            </a:extLst>
          </a:blip>
          <a:srcRect l="2807" t="176" r="-840" b="23771"/>
          <a:stretch>
            <a:fillRect/>
          </a:stretch>
        </p:blipFill>
        <p:spPr>
          <a:xfrm>
            <a:off x="4081693" y="4008241"/>
            <a:ext cx="3610499" cy="2413000"/>
          </a:xfrm>
          <a:prstGeom prst="rect">
            <a:avLst/>
          </a:prstGeom>
          <a:effectLst>
            <a:outerShdw blurRad="50800" dist="38100" dir="5400000" algn="t" rotWithShape="0">
              <a:prstClr val="black">
                <a:alpha val="40000"/>
              </a:prstClr>
            </a:outerShdw>
          </a:effectLst>
        </p:spPr>
      </p:pic>
      <p:pic>
        <p:nvPicPr>
          <p:cNvPr id="18" name="図 17" descr="人, 屋内, テーブル, 女性 が含まれている画像&#10;&#10;AI 生成コンテンツは誤りを含む可能性があります。">
            <a:extLst>
              <a:ext uri="{FF2B5EF4-FFF2-40B4-BE49-F238E27FC236}">
                <a16:creationId xmlns:a16="http://schemas.microsoft.com/office/drawing/2014/main" id="{FF0CEA46-ED64-6244-2FCF-A0493659A52D}"/>
              </a:ext>
            </a:extLst>
          </p:cNvPr>
          <p:cNvPicPr>
            <a:picLocks noChangeAspect="1"/>
          </p:cNvPicPr>
          <p:nvPr/>
        </p:nvPicPr>
        <p:blipFill>
          <a:blip r:embed="rId6" cstate="screen">
            <a:extLst>
              <a:ext uri="{28A0092B-C50C-407E-A947-70E740481C1C}">
                <a14:useLocalDpi xmlns:a14="http://schemas.microsoft.com/office/drawing/2010/main"/>
              </a:ext>
            </a:extLst>
          </a:blip>
          <a:srcRect l="1747" t="3773" r="1098" b="7945"/>
          <a:stretch>
            <a:fillRect/>
          </a:stretch>
        </p:blipFill>
        <p:spPr>
          <a:xfrm>
            <a:off x="8060847" y="4008241"/>
            <a:ext cx="3682999" cy="2413000"/>
          </a:xfrm>
          <a:prstGeom prst="rect">
            <a:avLst/>
          </a:prstGeom>
          <a:effectLst>
            <a:outerShdw blurRad="50800" dist="38100" dir="5400000" algn="t" rotWithShape="0">
              <a:prstClr val="black">
                <a:alpha val="40000"/>
              </a:prstClr>
            </a:outerShdw>
          </a:effectLst>
        </p:spPr>
      </p:pic>
      <p:pic>
        <p:nvPicPr>
          <p:cNvPr id="20" name="図 19" descr="スーツを着た男性たちの白黒写真&#10;&#10;AI 生成コンテンツは誤りを含む可能性があります。">
            <a:extLst>
              <a:ext uri="{FF2B5EF4-FFF2-40B4-BE49-F238E27FC236}">
                <a16:creationId xmlns:a16="http://schemas.microsoft.com/office/drawing/2014/main" id="{B908A373-5679-26E5-08B5-FFEC16F925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60846" y="1072119"/>
            <a:ext cx="3683000" cy="2413000"/>
          </a:xfrm>
          <a:prstGeom prst="rect">
            <a:avLst/>
          </a:prstGeom>
          <a:effectLst>
            <a:outerShdw blurRad="50800" dist="38100" dir="5400000" algn="t" rotWithShape="0">
              <a:prstClr val="black">
                <a:alpha val="40000"/>
              </a:prstClr>
            </a:outerShdw>
          </a:effectLst>
        </p:spPr>
      </p:pic>
      <p:pic>
        <p:nvPicPr>
          <p:cNvPr id="2" name="図 1" descr="ロゴ&#10;&#10;AI 生成コンテンツは誤りを含む可能性があります。">
            <a:extLst>
              <a:ext uri="{FF2B5EF4-FFF2-40B4-BE49-F238E27FC236}">
                <a16:creationId xmlns:a16="http://schemas.microsoft.com/office/drawing/2014/main" id="{615D7BA1-3F3F-AC3E-2492-080D6B6F4B78}"/>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10000" b="90000" l="10000" r="90000">
                        <a14:foregroundMark x1="35500" y1="50500" x2="35500" y2="50500"/>
                        <a14:foregroundMark x1="34333" y1="59000" x2="34333" y2="59000"/>
                        <a14:foregroundMark x1="61667" y1="52500" x2="61667" y2="52500"/>
                        <a14:foregroundMark x1="67500" y1="60000" x2="67500" y2="60000"/>
                        <a14:foregroundMark x1="57667" y1="72000" x2="57667" y2="72000"/>
                        <a14:foregroundMark x1="50000" y1="70833" x2="50000" y2="70833"/>
                        <a14:foregroundMark x1="41667" y1="72000" x2="41667" y2="72000"/>
                      </a14:backgroundRemoval>
                    </a14:imgEffect>
                    <a14:imgEffect>
                      <a14:saturation sat="0"/>
                    </a14:imgEffect>
                  </a14:imgLayer>
                </a14:imgProps>
              </a:ext>
            </a:extLst>
          </a:blip>
          <a:srcRect t="27671" b="21307"/>
          <a:stretch>
            <a:fillRect/>
          </a:stretch>
        </p:blipFill>
        <p:spPr>
          <a:xfrm>
            <a:off x="10718417" y="0"/>
            <a:ext cx="1473583" cy="751841"/>
          </a:xfrm>
          <a:prstGeom prst="rect">
            <a:avLst/>
          </a:prstGeom>
        </p:spPr>
      </p:pic>
      <p:sp>
        <p:nvSpPr>
          <p:cNvPr id="7" name="角丸四角形 6">
            <a:extLst>
              <a:ext uri="{FF2B5EF4-FFF2-40B4-BE49-F238E27FC236}">
                <a16:creationId xmlns:a16="http://schemas.microsoft.com/office/drawing/2014/main" id="{43AE13B9-98B8-24F2-4004-9B96E6B73BBA}"/>
              </a:ext>
            </a:extLst>
          </p:cNvPr>
          <p:cNvSpPr/>
          <p:nvPr/>
        </p:nvSpPr>
        <p:spPr>
          <a:xfrm flipV="1">
            <a:off x="227607" y="1128713"/>
            <a:ext cx="6444000" cy="98018"/>
          </a:xfrm>
          <a:prstGeom prst="roundRect">
            <a:avLst>
              <a:gd name="adj" fmla="val 50000"/>
            </a:avLst>
          </a:prstGeom>
          <a:gradFill flip="none" rotWithShape="1">
            <a:gsLst>
              <a:gs pos="28000">
                <a:srgbClr val="FFC000"/>
              </a:gs>
              <a:gs pos="65000">
                <a:schemeClr val="accent2">
                  <a:lumMod val="60000"/>
                  <a:lumOff val="40000"/>
                </a:schemeClr>
              </a:gs>
              <a:gs pos="47000">
                <a:srgbClr val="FFDE77"/>
              </a:gs>
              <a:gs pos="80000">
                <a:srgbClr val="FB7B43">
                  <a:lumMod val="95756"/>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ctr"/>
            <a:endParaRPr kumimoji="1" lang="ja-JP" altLang="en-US">
              <a:solidFill>
                <a:schemeClr val="tx1"/>
              </a:solidFill>
            </a:endParaRPr>
          </a:p>
        </p:txBody>
      </p:sp>
      <p:sp>
        <p:nvSpPr>
          <p:cNvPr id="8" name="テキスト ボックス 7">
            <a:extLst>
              <a:ext uri="{FF2B5EF4-FFF2-40B4-BE49-F238E27FC236}">
                <a16:creationId xmlns:a16="http://schemas.microsoft.com/office/drawing/2014/main" id="{89D9A93D-21D3-7DAA-A8A6-DD80E5E62514}"/>
              </a:ext>
            </a:extLst>
          </p:cNvPr>
          <p:cNvSpPr txBox="1"/>
          <p:nvPr/>
        </p:nvSpPr>
        <p:spPr>
          <a:xfrm>
            <a:off x="304913" y="853151"/>
            <a:ext cx="5460149" cy="400110"/>
          </a:xfrm>
          <a:prstGeom prst="rect">
            <a:avLst/>
          </a:prstGeom>
          <a:noFill/>
        </p:spPr>
        <p:txBody>
          <a:bodyPr wrap="none" rtlCol="0">
            <a:spAutoFit/>
          </a:bodyPr>
          <a:lstStyle/>
          <a:p>
            <a:r>
              <a:rPr lang="ja-JP" altLang="en-US" sz="2000" b="1">
                <a:solidFill>
                  <a:schemeClr val="tx1">
                    <a:lumMod val="95000"/>
                    <a:lumOff val="5000"/>
                  </a:schemeClr>
                </a:solidFill>
                <a:latin typeface="MS PGothic" panose="020B0600070205080204" pitchFamily="34" charset="-128"/>
                <a:ea typeface="MS PGothic" panose="020B0600070205080204" pitchFamily="34" charset="-128"/>
              </a:rPr>
              <a:t>父が始めた、お寺としてのベトナム人僧侶の支援</a:t>
            </a:r>
          </a:p>
        </p:txBody>
      </p:sp>
    </p:spTree>
    <p:extLst>
      <p:ext uri="{BB962C8B-B14F-4D97-AF65-F5344CB8AC3E}">
        <p14:creationId xmlns:p14="http://schemas.microsoft.com/office/powerpoint/2010/main" val="2209172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D2150-E651-D0DE-40A6-3DAE4684F75F}"/>
            </a:ext>
          </a:extLst>
        </p:cNvPr>
        <p:cNvGrpSpPr/>
        <p:nvPr/>
      </p:nvGrpSpPr>
      <p:grpSpPr>
        <a:xfrm>
          <a:off x="0" y="0"/>
          <a:ext cx="0" cy="0"/>
          <a:chOff x="0" y="0"/>
          <a:chExt cx="0" cy="0"/>
        </a:xfrm>
      </p:grpSpPr>
      <p:sp>
        <p:nvSpPr>
          <p:cNvPr id="15" name="スライド番号プレースホルダー 14">
            <a:extLst>
              <a:ext uri="{FF2B5EF4-FFF2-40B4-BE49-F238E27FC236}">
                <a16:creationId xmlns:a16="http://schemas.microsoft.com/office/drawing/2014/main" id="{38B9FB76-33A6-DF50-149C-1BF19CAAB6B4}"/>
              </a:ext>
            </a:extLst>
          </p:cNvPr>
          <p:cNvSpPr>
            <a:spLocks noGrp="1"/>
          </p:cNvSpPr>
          <p:nvPr>
            <p:ph type="sldNum" sz="quarter" idx="12"/>
          </p:nvPr>
        </p:nvSpPr>
        <p:spPr>
          <a:xfrm>
            <a:off x="9324000" y="6424614"/>
            <a:ext cx="2743200" cy="365125"/>
          </a:xfrm>
        </p:spPr>
        <p:txBody>
          <a:bodyPr/>
          <a:lstStyle/>
          <a:p>
            <a:fld id="{8A1DCF87-A343-2942-AC87-406A0D08C33C}" type="slidenum">
              <a:rPr kumimoji="1" lang="ja-JP" altLang="en-US" smtClean="0"/>
              <a:t>6</a:t>
            </a:fld>
            <a:endParaRPr kumimoji="1" lang="ja-JP" altLang="en-US"/>
          </a:p>
        </p:txBody>
      </p:sp>
      <p:sp>
        <p:nvSpPr>
          <p:cNvPr id="5" name="テキスト ボックス 4">
            <a:extLst>
              <a:ext uri="{FF2B5EF4-FFF2-40B4-BE49-F238E27FC236}">
                <a16:creationId xmlns:a16="http://schemas.microsoft.com/office/drawing/2014/main" id="{6189BDD6-190B-39B4-24EA-75A27B4DA8B2}"/>
              </a:ext>
            </a:extLst>
          </p:cNvPr>
          <p:cNvSpPr txBox="1"/>
          <p:nvPr/>
        </p:nvSpPr>
        <p:spPr>
          <a:xfrm>
            <a:off x="227607" y="1354571"/>
            <a:ext cx="11568557" cy="2092881"/>
          </a:xfrm>
          <a:prstGeom prst="rect">
            <a:avLst/>
          </a:prstGeom>
          <a:noFill/>
        </p:spPr>
        <p:txBody>
          <a:bodyPr wrap="square" rtlCol="0">
            <a:spAutoFit/>
          </a:bodyPr>
          <a:lstStyle/>
          <a:p>
            <a:pPr marL="342900" indent="-342900">
              <a:spcAft>
                <a:spcPts val="600"/>
              </a:spcAft>
              <a:buFont typeface="Wingdings" pitchFamily="2" charset="2"/>
              <a:buChar char="n"/>
            </a:pPr>
            <a:r>
              <a:rPr lang="en-US" altLang="ja-JP" sz="2000" dirty="0">
                <a:solidFill>
                  <a:schemeClr val="tx1">
                    <a:lumMod val="85000"/>
                    <a:lumOff val="15000"/>
                  </a:schemeClr>
                </a:solidFill>
                <a:latin typeface="MS PGothic" panose="020B0600070205080204" pitchFamily="34" charset="-128"/>
                <a:ea typeface="MS PGothic" panose="020B0600070205080204" pitchFamily="34" charset="-128"/>
              </a:rPr>
              <a:t>2019</a:t>
            </a:r>
            <a:r>
              <a:rPr lang="ja-JP" altLang="en-US" sz="2000">
                <a:solidFill>
                  <a:schemeClr val="tx1">
                    <a:lumMod val="85000"/>
                    <a:lumOff val="15000"/>
                  </a:schemeClr>
                </a:solidFill>
                <a:latin typeface="MS PGothic" panose="020B0600070205080204" pitchFamily="34" charset="-128"/>
                <a:ea typeface="MS PGothic" panose="020B0600070205080204" pitchFamily="34" charset="-128"/>
              </a:rPr>
              <a:t>年、港区の寺に</a:t>
            </a:r>
            <a:r>
              <a:rPr lang="en-US" altLang="ja-JP" sz="2000" dirty="0">
                <a:solidFill>
                  <a:schemeClr val="tx1">
                    <a:lumMod val="85000"/>
                    <a:lumOff val="15000"/>
                  </a:schemeClr>
                </a:solidFill>
                <a:latin typeface="MS PGothic" panose="020B0600070205080204" pitchFamily="34" charset="-128"/>
                <a:ea typeface="MS PGothic" panose="020B0600070205080204" pitchFamily="34" charset="-128"/>
              </a:rPr>
              <a:t>155</a:t>
            </a:r>
            <a:r>
              <a:rPr lang="ja-JP" altLang="en-US" sz="2000">
                <a:solidFill>
                  <a:schemeClr val="tx1">
                    <a:lumMod val="85000"/>
                    <a:lumOff val="15000"/>
                  </a:schemeClr>
                </a:solidFill>
                <a:latin typeface="MS PGothic" panose="020B0600070205080204" pitchFamily="34" charset="-128"/>
                <a:ea typeface="MS PGothic" panose="020B0600070205080204" pitchFamily="34" charset="-128"/>
              </a:rPr>
              <a:t>名のベトナム人の位牌が並べられ、日本で多くの若いベトナム人が命を落としている現実に強い衝撃を受け、団体を発足。</a:t>
            </a:r>
            <a:endParaRPr lang="en-US" altLang="ja-JP" sz="2000" dirty="0">
              <a:solidFill>
                <a:schemeClr val="tx1">
                  <a:lumMod val="85000"/>
                  <a:lumOff val="15000"/>
                </a:schemeClr>
              </a:solidFill>
              <a:latin typeface="MS PGothic" panose="020B0600070205080204" pitchFamily="34" charset="-128"/>
              <a:ea typeface="MS PGothic" panose="020B0600070205080204" pitchFamily="34" charset="-128"/>
            </a:endParaRPr>
          </a:p>
          <a:p>
            <a:pPr marL="342900" indent="-342900">
              <a:spcAft>
                <a:spcPts val="600"/>
              </a:spcAft>
              <a:buFont typeface="Wingdings" pitchFamily="2" charset="2"/>
              <a:buChar char="n"/>
            </a:pPr>
            <a:r>
              <a:rPr lang="ja-JP" altLang="en-US" sz="2000">
                <a:solidFill>
                  <a:schemeClr val="tx1">
                    <a:lumMod val="85000"/>
                    <a:lumOff val="15000"/>
                  </a:schemeClr>
                </a:solidFill>
                <a:latin typeface="MS PGothic" panose="020B0600070205080204" pitchFamily="34" charset="-128"/>
                <a:ea typeface="MS PGothic" panose="020B0600070205080204" pitchFamily="34" charset="-128"/>
              </a:rPr>
              <a:t>技能実習生や留学生として来日した彼らは、過酷な労働環境や生活困難に直面し、時には命を失うまでに追い込まれています。私たちは、こうした悲劇が二度と繰り返されないよう人道支援活動に尽力。</a:t>
            </a:r>
            <a:endParaRPr lang="ja-JP" altLang="en-US" sz="2000">
              <a:solidFill>
                <a:schemeClr val="tx1">
                  <a:lumMod val="85000"/>
                  <a:lumOff val="15000"/>
                </a:schemeClr>
              </a:solidFill>
            </a:endParaRPr>
          </a:p>
          <a:p>
            <a:pPr marL="342900" indent="-342900">
              <a:spcAft>
                <a:spcPts val="600"/>
              </a:spcAft>
              <a:buFont typeface="Wingdings" pitchFamily="2" charset="2"/>
              <a:buChar char="n"/>
            </a:pPr>
            <a:r>
              <a:rPr lang="ja-JP" altLang="en-US" sz="2000">
                <a:solidFill>
                  <a:schemeClr val="tx1">
                    <a:lumMod val="85000"/>
                    <a:lumOff val="15000"/>
                  </a:schemeClr>
                </a:solidFill>
              </a:rPr>
              <a:t>ベトナム人の命と人権を守るをモットーに、不当に扱われるベトナム人の救済、ベトナム人の日本への悪い印象を払拭し、日本で働いて良かった、働き続けると思える日本へ、共に生きる社会の実現を目指す。</a:t>
            </a:r>
          </a:p>
        </p:txBody>
      </p:sp>
      <p:pic>
        <p:nvPicPr>
          <p:cNvPr id="8" name="図 7" descr="カウンターの上にある数種類の花瓶&#10;&#10;中程度の精度で自動的に生成された説明">
            <a:extLst>
              <a:ext uri="{FF2B5EF4-FFF2-40B4-BE49-F238E27FC236}">
                <a16:creationId xmlns:a16="http://schemas.microsoft.com/office/drawing/2014/main" id="{27463532-F831-F984-7ED1-5BCDCD039A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787" y="3945824"/>
            <a:ext cx="3426908" cy="2410527"/>
          </a:xfrm>
          <a:prstGeom prst="rect">
            <a:avLst/>
          </a:prstGeom>
          <a:ln>
            <a:noFill/>
          </a:ln>
          <a:effectLst>
            <a:outerShdw blurRad="292100" dist="139700" dir="2700000" algn="tl" rotWithShape="0">
              <a:srgbClr val="333333">
                <a:alpha val="65000"/>
              </a:srgbClr>
            </a:outerShdw>
          </a:effectLst>
        </p:spPr>
      </p:pic>
      <p:pic>
        <p:nvPicPr>
          <p:cNvPr id="13" name="図 12" descr="背景パターン&#10;&#10;AI 生成コンテンツは誤りを含む可能性があります。">
            <a:extLst>
              <a:ext uri="{FF2B5EF4-FFF2-40B4-BE49-F238E27FC236}">
                <a16:creationId xmlns:a16="http://schemas.microsoft.com/office/drawing/2014/main" id="{FE099E19-FD4F-74C9-EFB1-5E8736FAA7AF}"/>
              </a:ext>
            </a:extLst>
          </p:cNvPr>
          <p:cNvPicPr>
            <a:picLocks noChangeAspect="1"/>
          </p:cNvPicPr>
          <p:nvPr/>
        </p:nvPicPr>
        <p:blipFill>
          <a:blip r:embed="rId4"/>
          <a:srcRect t="30312" b="60437"/>
          <a:stretch>
            <a:fillRect/>
          </a:stretch>
        </p:blipFill>
        <p:spPr>
          <a:xfrm>
            <a:off x="0" y="0"/>
            <a:ext cx="12192000" cy="751841"/>
          </a:xfrm>
          <a:prstGeom prst="rect">
            <a:avLst/>
          </a:prstGeom>
        </p:spPr>
      </p:pic>
      <p:sp>
        <p:nvSpPr>
          <p:cNvPr id="14" name="タイトル 1">
            <a:extLst>
              <a:ext uri="{FF2B5EF4-FFF2-40B4-BE49-F238E27FC236}">
                <a16:creationId xmlns:a16="http://schemas.microsoft.com/office/drawing/2014/main" id="{8EBA564C-44DE-0EAC-60DC-A25F0191C0B8}"/>
              </a:ext>
            </a:extLst>
          </p:cNvPr>
          <p:cNvSpPr txBox="1">
            <a:spLocks/>
          </p:cNvSpPr>
          <p:nvPr/>
        </p:nvSpPr>
        <p:spPr>
          <a:xfrm>
            <a:off x="295088" y="68261"/>
            <a:ext cx="10691585" cy="61531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a:solidFill>
                  <a:schemeClr val="tx1">
                    <a:lumMod val="95000"/>
                    <a:lumOff val="5000"/>
                  </a:schemeClr>
                </a:solidFill>
              </a:rPr>
              <a:t>日越ともいき支援会の設立背景</a:t>
            </a:r>
          </a:p>
        </p:txBody>
      </p:sp>
      <p:pic>
        <p:nvPicPr>
          <p:cNvPr id="4" name="図 3" descr="ロゴ&#10;&#10;AI 生成コンテンツは誤りを含む可能性があります。">
            <a:extLst>
              <a:ext uri="{FF2B5EF4-FFF2-40B4-BE49-F238E27FC236}">
                <a16:creationId xmlns:a16="http://schemas.microsoft.com/office/drawing/2014/main" id="{BE370F16-9FDD-B845-C87C-4F9D4573DF70}"/>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10000" b="90000" l="10000" r="90000">
                        <a14:foregroundMark x1="35500" y1="50500" x2="35500" y2="50500"/>
                        <a14:foregroundMark x1="34333" y1="59000" x2="34333" y2="59000"/>
                        <a14:foregroundMark x1="61667" y1="52500" x2="61667" y2="52500"/>
                        <a14:foregroundMark x1="67500" y1="60000" x2="67500" y2="60000"/>
                        <a14:foregroundMark x1="57667" y1="72000" x2="57667" y2="72000"/>
                        <a14:foregroundMark x1="50000" y1="70833" x2="50000" y2="70833"/>
                        <a14:foregroundMark x1="41667" y1="72000" x2="41667" y2="72000"/>
                      </a14:backgroundRemoval>
                    </a14:imgEffect>
                    <a14:imgEffect>
                      <a14:saturation sat="0"/>
                    </a14:imgEffect>
                  </a14:imgLayer>
                </a14:imgProps>
              </a:ext>
            </a:extLst>
          </a:blip>
          <a:srcRect t="27671" b="21307"/>
          <a:stretch>
            <a:fillRect/>
          </a:stretch>
        </p:blipFill>
        <p:spPr>
          <a:xfrm>
            <a:off x="10718417" y="0"/>
            <a:ext cx="1473583" cy="751841"/>
          </a:xfrm>
          <a:prstGeom prst="rect">
            <a:avLst/>
          </a:prstGeom>
        </p:spPr>
      </p:pic>
      <p:sp>
        <p:nvSpPr>
          <p:cNvPr id="16" name="角丸四角形 15">
            <a:extLst>
              <a:ext uri="{FF2B5EF4-FFF2-40B4-BE49-F238E27FC236}">
                <a16:creationId xmlns:a16="http://schemas.microsoft.com/office/drawing/2014/main" id="{4E38E420-76CC-D0A9-72B6-A5B3DAF8061B}"/>
              </a:ext>
            </a:extLst>
          </p:cNvPr>
          <p:cNvSpPr/>
          <p:nvPr/>
        </p:nvSpPr>
        <p:spPr>
          <a:xfrm flipV="1">
            <a:off x="227607" y="1128713"/>
            <a:ext cx="4932000" cy="98018"/>
          </a:xfrm>
          <a:prstGeom prst="roundRect">
            <a:avLst>
              <a:gd name="adj" fmla="val 50000"/>
            </a:avLst>
          </a:prstGeom>
          <a:gradFill flip="none" rotWithShape="1">
            <a:gsLst>
              <a:gs pos="28000">
                <a:srgbClr val="FFC000"/>
              </a:gs>
              <a:gs pos="65000">
                <a:schemeClr val="accent2">
                  <a:lumMod val="60000"/>
                  <a:lumOff val="40000"/>
                </a:schemeClr>
              </a:gs>
              <a:gs pos="47000">
                <a:srgbClr val="FFDE77"/>
              </a:gs>
              <a:gs pos="80000">
                <a:srgbClr val="FB7B43">
                  <a:lumMod val="95756"/>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ctr"/>
            <a:endParaRPr kumimoji="1" lang="ja-JP" altLang="en-US">
              <a:solidFill>
                <a:schemeClr val="tx1"/>
              </a:solidFill>
            </a:endParaRPr>
          </a:p>
        </p:txBody>
      </p:sp>
      <p:sp>
        <p:nvSpPr>
          <p:cNvPr id="17" name="テキスト ボックス 16">
            <a:extLst>
              <a:ext uri="{FF2B5EF4-FFF2-40B4-BE49-F238E27FC236}">
                <a16:creationId xmlns:a16="http://schemas.microsoft.com/office/drawing/2014/main" id="{ABD73597-B882-DB14-F8C0-B5786F2E2630}"/>
              </a:ext>
            </a:extLst>
          </p:cNvPr>
          <p:cNvSpPr txBox="1"/>
          <p:nvPr/>
        </p:nvSpPr>
        <p:spPr>
          <a:xfrm>
            <a:off x="304913" y="853151"/>
            <a:ext cx="4809330" cy="400110"/>
          </a:xfrm>
          <a:prstGeom prst="rect">
            <a:avLst/>
          </a:prstGeom>
          <a:noFill/>
        </p:spPr>
        <p:txBody>
          <a:bodyPr wrap="none" rtlCol="0">
            <a:spAutoFit/>
          </a:bodyPr>
          <a:lstStyle/>
          <a:p>
            <a:r>
              <a:rPr lang="ja-JP" altLang="en-US" sz="2000" b="1">
                <a:solidFill>
                  <a:schemeClr val="tx1">
                    <a:lumMod val="85000"/>
                    <a:lumOff val="15000"/>
                  </a:schemeClr>
                </a:solidFill>
                <a:latin typeface="MS PGothic" panose="020B0600070205080204" pitchFamily="34" charset="-128"/>
                <a:ea typeface="MS PGothic" panose="020B0600070205080204" pitchFamily="34" charset="-128"/>
              </a:rPr>
              <a:t>日本で暮らすベトナム人の命と人権を守る</a:t>
            </a:r>
          </a:p>
        </p:txBody>
      </p:sp>
      <p:pic>
        <p:nvPicPr>
          <p:cNvPr id="3" name="図 2">
            <a:extLst>
              <a:ext uri="{FF2B5EF4-FFF2-40B4-BE49-F238E27FC236}">
                <a16:creationId xmlns:a16="http://schemas.microsoft.com/office/drawing/2014/main" id="{88165A09-F5E9-CEA6-9322-6A811B806C7F}"/>
              </a:ext>
            </a:extLst>
          </p:cNvPr>
          <p:cNvPicPr>
            <a:picLocks noChangeAspect="1"/>
          </p:cNvPicPr>
          <p:nvPr/>
        </p:nvPicPr>
        <p:blipFill>
          <a:blip r:embed="rId7"/>
          <a:stretch>
            <a:fillRect/>
          </a:stretch>
        </p:blipFill>
        <p:spPr>
          <a:xfrm>
            <a:off x="8240593" y="3945824"/>
            <a:ext cx="3452762" cy="2410527"/>
          </a:xfrm>
          <a:prstGeom prst="rect">
            <a:avLst/>
          </a:prstGeom>
          <a:ln>
            <a:noFill/>
          </a:ln>
          <a:effectLst>
            <a:outerShdw blurRad="292100" dist="139700" dir="2700000" algn="tl" rotWithShape="0">
              <a:srgbClr val="333333">
                <a:alpha val="65000"/>
              </a:srgbClr>
            </a:outerShdw>
          </a:effectLst>
        </p:spPr>
      </p:pic>
      <p:pic>
        <p:nvPicPr>
          <p:cNvPr id="6" name="コンテンツ プレースホルダー 5">
            <a:extLst>
              <a:ext uri="{FF2B5EF4-FFF2-40B4-BE49-F238E27FC236}">
                <a16:creationId xmlns:a16="http://schemas.microsoft.com/office/drawing/2014/main" id="{C59CF011-0765-94C9-D51A-BEA251371097}"/>
              </a:ext>
            </a:extLst>
          </p:cNvPr>
          <p:cNvPicPr>
            <a:picLocks noGrp="1" noChangeAspect="1"/>
          </p:cNvPicPr>
          <p:nvPr>
            <p:ph idx="1"/>
          </p:nvPr>
        </p:nvPicPr>
        <p:blipFill rotWithShape="1">
          <a:blip r:embed="rId8"/>
          <a:srcRect l="2446" b="6483"/>
          <a:stretch/>
        </p:blipFill>
        <p:spPr>
          <a:xfrm>
            <a:off x="4299824" y="3945824"/>
            <a:ext cx="3497639" cy="24105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6311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8"/>
          <p:cNvSpPr txBox="1">
            <a:spLocks noGrp="1"/>
          </p:cNvSpPr>
          <p:nvPr>
            <p:ph type="title"/>
          </p:nvPr>
        </p:nvSpPr>
        <p:spPr>
          <a:xfrm>
            <a:off x="251895" y="801925"/>
            <a:ext cx="9730305" cy="4823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MS PGothic"/>
              <a:buNone/>
            </a:pPr>
            <a:r>
              <a:rPr lang="ja-JP" sz="2000" b="1">
                <a:solidFill>
                  <a:schemeClr val="tx1">
                    <a:lumMod val="95000"/>
                    <a:lumOff val="5000"/>
                  </a:schemeClr>
                </a:solidFill>
                <a:latin typeface="MS PGothic"/>
                <a:ea typeface="MS PGothic"/>
                <a:cs typeface="MS PGothic"/>
                <a:sym typeface="MS PGothic"/>
              </a:rPr>
              <a:t>支援者数（202</a:t>
            </a:r>
            <a:r>
              <a:rPr lang="en-US" altLang="ja-JP" sz="2000" b="1" dirty="0">
                <a:solidFill>
                  <a:schemeClr val="tx1">
                    <a:lumMod val="95000"/>
                    <a:lumOff val="5000"/>
                  </a:schemeClr>
                </a:solidFill>
                <a:latin typeface="MS PGothic"/>
                <a:ea typeface="MS PGothic"/>
                <a:cs typeface="MS PGothic"/>
                <a:sym typeface="MS PGothic"/>
              </a:rPr>
              <a:t>4</a:t>
            </a:r>
            <a:r>
              <a:rPr lang="ja-JP" sz="2000" b="1">
                <a:solidFill>
                  <a:schemeClr val="tx1">
                    <a:lumMod val="95000"/>
                    <a:lumOff val="5000"/>
                  </a:schemeClr>
                </a:solidFill>
                <a:latin typeface="MS PGothic"/>
                <a:ea typeface="MS PGothic"/>
                <a:cs typeface="MS PGothic"/>
                <a:sym typeface="MS PGothic"/>
              </a:rPr>
              <a:t>年度）</a:t>
            </a:r>
            <a:endParaRPr sz="3600" b="1" dirty="0">
              <a:solidFill>
                <a:schemeClr val="tx1">
                  <a:lumMod val="95000"/>
                  <a:lumOff val="5000"/>
                </a:schemeClr>
              </a:solidFill>
            </a:endParaRPr>
          </a:p>
        </p:txBody>
      </p:sp>
      <p:sp>
        <p:nvSpPr>
          <p:cNvPr id="370" name="Google Shape;370;p18"/>
          <p:cNvSpPr/>
          <p:nvPr/>
        </p:nvSpPr>
        <p:spPr>
          <a:xfrm>
            <a:off x="553973" y="2642608"/>
            <a:ext cx="5429972" cy="1097335"/>
          </a:xfrm>
          <a:prstGeom prst="rect">
            <a:avLst/>
          </a:prstGeom>
          <a:noFill/>
          <a:ln w="19050" cap="flat" cmpd="sng">
            <a:solidFill>
              <a:srgbClr val="FA7800"/>
            </a:solidFill>
            <a:prstDash val="solid"/>
            <a:miter lim="800000"/>
            <a:headEnd type="none" w="sm" len="sm"/>
            <a:tailEnd type="none" w="sm" len="sm"/>
          </a:ln>
        </p:spPr>
        <p:txBody>
          <a:bodyPr spcFirstLastPara="1" wrap="square" lIns="91425" tIns="45700" rIns="91425" bIns="45700" anchor="ctr" anchorCtr="0">
            <a:noAutofit/>
          </a:bodyPr>
          <a:lstStyle/>
          <a:p>
            <a:pPr marL="314325" marR="0" lvl="0" rtl="0">
              <a:spcBef>
                <a:spcPts val="0"/>
              </a:spcBef>
              <a:spcAft>
                <a:spcPts val="0"/>
              </a:spcAft>
              <a:buNone/>
            </a:pPr>
            <a:r>
              <a:rPr lang="ja-JP" sz="2400" b="1">
                <a:solidFill>
                  <a:schemeClr val="tx1">
                    <a:lumMod val="95000"/>
                    <a:lumOff val="5000"/>
                  </a:schemeClr>
                </a:solidFill>
                <a:latin typeface="MS PGothic"/>
                <a:ea typeface="MS PGothic"/>
                <a:cs typeface="MS PGothic"/>
                <a:sym typeface="MS PGothic"/>
              </a:rPr>
              <a:t>保護・住居支援人数</a:t>
            </a:r>
            <a:r>
              <a:rPr lang="ja-JP" altLang="en-US" sz="2400" b="1">
                <a:solidFill>
                  <a:schemeClr val="tx1">
                    <a:lumMod val="95000"/>
                    <a:lumOff val="5000"/>
                  </a:schemeClr>
                </a:solidFill>
                <a:latin typeface="MS PGothic"/>
                <a:ea typeface="MS PGothic"/>
                <a:cs typeface="MS PGothic"/>
                <a:sym typeface="MS PGothic"/>
              </a:rPr>
              <a:t>　　　　</a:t>
            </a:r>
            <a:r>
              <a:rPr lang="ja-JP" sz="2400" b="1">
                <a:solidFill>
                  <a:schemeClr val="tx1">
                    <a:lumMod val="95000"/>
                    <a:lumOff val="5000"/>
                  </a:schemeClr>
                </a:solidFill>
                <a:latin typeface="MS PGothic"/>
                <a:ea typeface="MS PGothic"/>
                <a:cs typeface="MS PGothic"/>
                <a:sym typeface="MS PGothic"/>
              </a:rPr>
              <a:t>　</a:t>
            </a:r>
            <a:r>
              <a:rPr lang="en-US" altLang="ja-JP" sz="4000" dirty="0">
                <a:solidFill>
                  <a:srgbClr val="FA7800"/>
                </a:solidFill>
                <a:latin typeface="MS PGothic"/>
                <a:ea typeface="MS PGothic"/>
                <a:cs typeface="MS PGothic"/>
                <a:sym typeface="MS PGothic"/>
              </a:rPr>
              <a:t>292</a:t>
            </a:r>
            <a:r>
              <a:rPr lang="ja-JP" sz="2800">
                <a:solidFill>
                  <a:srgbClr val="FA7800"/>
                </a:solidFill>
                <a:latin typeface="MS PGothic"/>
                <a:ea typeface="MS PGothic"/>
                <a:cs typeface="MS PGothic"/>
                <a:sym typeface="MS PGothic"/>
              </a:rPr>
              <a:t>名</a:t>
            </a:r>
            <a:endParaRPr dirty="0"/>
          </a:p>
        </p:txBody>
      </p:sp>
      <p:sp>
        <p:nvSpPr>
          <p:cNvPr id="371" name="Google Shape;371;p18"/>
          <p:cNvSpPr/>
          <p:nvPr/>
        </p:nvSpPr>
        <p:spPr>
          <a:xfrm>
            <a:off x="553973" y="1334404"/>
            <a:ext cx="5429972" cy="1097335"/>
          </a:xfrm>
          <a:prstGeom prst="rect">
            <a:avLst/>
          </a:prstGeom>
          <a:noFill/>
          <a:ln w="19050" cap="flat" cmpd="sng">
            <a:solidFill>
              <a:srgbClr val="FA7800"/>
            </a:solidFill>
            <a:prstDash val="solid"/>
            <a:miter lim="800000"/>
            <a:headEnd type="none" w="sm" len="sm"/>
            <a:tailEnd type="none" w="sm" len="sm"/>
          </a:ln>
        </p:spPr>
        <p:txBody>
          <a:bodyPr spcFirstLastPara="1" wrap="square" lIns="91425" tIns="45700" rIns="91425" bIns="45700" anchor="ctr" anchorCtr="0">
            <a:noAutofit/>
          </a:bodyPr>
          <a:lstStyle/>
          <a:p>
            <a:pPr marL="314325" marR="0" lvl="0" rtl="0">
              <a:spcBef>
                <a:spcPts val="0"/>
              </a:spcBef>
              <a:spcAft>
                <a:spcPts val="0"/>
              </a:spcAft>
              <a:buNone/>
            </a:pPr>
            <a:r>
              <a:rPr lang="ja-JP" sz="2800" b="1">
                <a:solidFill>
                  <a:schemeClr val="tx1">
                    <a:lumMod val="95000"/>
                    <a:lumOff val="5000"/>
                  </a:schemeClr>
                </a:solidFill>
                <a:latin typeface="MS PGothic"/>
                <a:ea typeface="MS PGothic"/>
                <a:cs typeface="MS PGothic"/>
                <a:sym typeface="MS PGothic"/>
              </a:rPr>
              <a:t>SNS相談者数　</a:t>
            </a:r>
            <a:r>
              <a:rPr lang="ja-JP" altLang="en-US" sz="2800" b="1">
                <a:solidFill>
                  <a:schemeClr val="tx1">
                    <a:lumMod val="95000"/>
                    <a:lumOff val="5000"/>
                  </a:schemeClr>
                </a:solidFill>
                <a:latin typeface="MS PGothic"/>
                <a:ea typeface="MS PGothic"/>
                <a:cs typeface="MS PGothic"/>
                <a:sym typeface="MS PGothic"/>
              </a:rPr>
              <a:t>　　</a:t>
            </a:r>
            <a:r>
              <a:rPr lang="en-US" altLang="ja-JP" sz="2800" b="1" dirty="0">
                <a:solidFill>
                  <a:schemeClr val="tx1">
                    <a:lumMod val="95000"/>
                    <a:lumOff val="5000"/>
                  </a:schemeClr>
                </a:solidFill>
                <a:latin typeface="MS PGothic"/>
                <a:ea typeface="MS PGothic"/>
                <a:cs typeface="MS PGothic"/>
                <a:sym typeface="MS PGothic"/>
              </a:rPr>
              <a:t> </a:t>
            </a:r>
            <a:r>
              <a:rPr lang="en-US" altLang="ja-JP" sz="4000" dirty="0">
                <a:solidFill>
                  <a:srgbClr val="FA7800"/>
                </a:solidFill>
                <a:latin typeface="MS PGothic"/>
                <a:ea typeface="MS PGothic"/>
                <a:cs typeface="MS PGothic"/>
                <a:sym typeface="MS PGothic"/>
              </a:rPr>
              <a:t>13</a:t>
            </a:r>
            <a:r>
              <a:rPr lang="ja-JP" sz="4000">
                <a:solidFill>
                  <a:srgbClr val="FA7800"/>
                </a:solidFill>
                <a:latin typeface="MS PGothic"/>
                <a:ea typeface="MS PGothic"/>
                <a:cs typeface="MS PGothic"/>
                <a:sym typeface="MS PGothic"/>
              </a:rPr>
              <a:t>,</a:t>
            </a:r>
            <a:r>
              <a:rPr lang="en-US" altLang="ja-JP" sz="4000" dirty="0">
                <a:solidFill>
                  <a:srgbClr val="FA7800"/>
                </a:solidFill>
                <a:latin typeface="MS PGothic"/>
                <a:ea typeface="MS PGothic"/>
                <a:cs typeface="MS PGothic"/>
                <a:sym typeface="MS PGothic"/>
              </a:rPr>
              <a:t>729</a:t>
            </a:r>
            <a:r>
              <a:rPr lang="ja-JP" sz="2800">
                <a:solidFill>
                  <a:srgbClr val="FA7800"/>
                </a:solidFill>
                <a:latin typeface="MS PGothic"/>
                <a:ea typeface="MS PGothic"/>
                <a:cs typeface="MS PGothic"/>
                <a:sym typeface="MS PGothic"/>
              </a:rPr>
              <a:t> 名</a:t>
            </a:r>
            <a:endParaRPr dirty="0"/>
          </a:p>
        </p:txBody>
      </p:sp>
      <p:sp>
        <p:nvSpPr>
          <p:cNvPr id="372" name="Google Shape;372;p18"/>
          <p:cNvSpPr/>
          <p:nvPr/>
        </p:nvSpPr>
        <p:spPr>
          <a:xfrm>
            <a:off x="553973" y="3950812"/>
            <a:ext cx="5429972" cy="1097335"/>
          </a:xfrm>
          <a:prstGeom prst="rect">
            <a:avLst/>
          </a:prstGeom>
          <a:noFill/>
          <a:ln w="19050" cap="flat" cmpd="sng">
            <a:solidFill>
              <a:srgbClr val="FA7800"/>
            </a:solidFill>
            <a:prstDash val="solid"/>
            <a:miter lim="800000"/>
            <a:headEnd type="none" w="sm" len="sm"/>
            <a:tailEnd type="none" w="sm" len="sm"/>
          </a:ln>
        </p:spPr>
        <p:txBody>
          <a:bodyPr spcFirstLastPara="1" wrap="square" lIns="91425" tIns="45700" rIns="91425" bIns="45700" anchor="ctr" anchorCtr="0">
            <a:noAutofit/>
          </a:bodyPr>
          <a:lstStyle/>
          <a:p>
            <a:pPr marL="314325" marR="0" lvl="0" rtl="0">
              <a:spcBef>
                <a:spcPts val="0"/>
              </a:spcBef>
              <a:spcAft>
                <a:spcPts val="0"/>
              </a:spcAft>
              <a:buNone/>
            </a:pPr>
            <a:r>
              <a:rPr lang="ja-JP" sz="2400" b="1">
                <a:solidFill>
                  <a:schemeClr val="tx1">
                    <a:lumMod val="95000"/>
                    <a:lumOff val="5000"/>
                  </a:schemeClr>
                </a:solidFill>
                <a:latin typeface="MS PGothic"/>
                <a:ea typeface="MS PGothic"/>
                <a:cs typeface="MS PGothic"/>
                <a:sym typeface="MS PGothic"/>
              </a:rPr>
              <a:t>日本語教室参加者数　</a:t>
            </a:r>
            <a:r>
              <a:rPr lang="en-US" altLang="ja-JP" sz="2400" b="1" dirty="0">
                <a:solidFill>
                  <a:schemeClr val="tx1">
                    <a:lumMod val="95000"/>
                    <a:lumOff val="5000"/>
                  </a:schemeClr>
                </a:solidFill>
                <a:latin typeface="MS PGothic"/>
                <a:ea typeface="MS PGothic"/>
                <a:cs typeface="MS PGothic"/>
                <a:sym typeface="MS PGothic"/>
              </a:rPr>
              <a:t>   </a:t>
            </a:r>
            <a:r>
              <a:rPr lang="en-US" altLang="ja-JP" sz="4000" dirty="0">
                <a:solidFill>
                  <a:srgbClr val="FA7800"/>
                </a:solidFill>
                <a:latin typeface="MS PGothic"/>
                <a:ea typeface="MS PGothic"/>
                <a:cs typeface="MS PGothic"/>
                <a:sym typeface="MS PGothic"/>
              </a:rPr>
              <a:t>1</a:t>
            </a:r>
            <a:r>
              <a:rPr lang="ja-JP" sz="4000">
                <a:solidFill>
                  <a:srgbClr val="FA7800"/>
                </a:solidFill>
                <a:latin typeface="MS PGothic"/>
                <a:ea typeface="MS PGothic"/>
                <a:cs typeface="MS PGothic"/>
                <a:sym typeface="MS PGothic"/>
              </a:rPr>
              <a:t>,</a:t>
            </a:r>
            <a:r>
              <a:rPr lang="en-US" altLang="ja-JP" sz="4000" dirty="0">
                <a:solidFill>
                  <a:srgbClr val="FA7800"/>
                </a:solidFill>
                <a:latin typeface="MS PGothic"/>
                <a:ea typeface="MS PGothic"/>
                <a:cs typeface="MS PGothic"/>
                <a:sym typeface="MS PGothic"/>
              </a:rPr>
              <a:t>756</a:t>
            </a:r>
            <a:r>
              <a:rPr lang="ja-JP" sz="2800">
                <a:solidFill>
                  <a:srgbClr val="FA7800"/>
                </a:solidFill>
                <a:latin typeface="MS PGothic"/>
                <a:ea typeface="MS PGothic"/>
                <a:cs typeface="MS PGothic"/>
                <a:sym typeface="MS PGothic"/>
              </a:rPr>
              <a:t>名</a:t>
            </a:r>
            <a:endParaRPr dirty="0"/>
          </a:p>
        </p:txBody>
      </p:sp>
      <p:sp>
        <p:nvSpPr>
          <p:cNvPr id="373" name="Google Shape;373;p18"/>
          <p:cNvSpPr/>
          <p:nvPr/>
        </p:nvSpPr>
        <p:spPr>
          <a:xfrm>
            <a:off x="553973" y="5259017"/>
            <a:ext cx="5429972" cy="1097335"/>
          </a:xfrm>
          <a:prstGeom prst="rect">
            <a:avLst/>
          </a:prstGeom>
          <a:noFill/>
          <a:ln w="19050" cap="flat" cmpd="sng">
            <a:solidFill>
              <a:srgbClr val="FA7800"/>
            </a:solidFill>
            <a:prstDash val="solid"/>
            <a:miter lim="800000"/>
            <a:headEnd type="none" w="sm" len="sm"/>
            <a:tailEnd type="none" w="sm" len="sm"/>
          </a:ln>
        </p:spPr>
        <p:txBody>
          <a:bodyPr spcFirstLastPara="1" wrap="square" lIns="91425" tIns="45700" rIns="91425" bIns="45700" anchor="ctr" anchorCtr="0">
            <a:noAutofit/>
          </a:bodyPr>
          <a:lstStyle/>
          <a:p>
            <a:pPr marL="314325" marR="0" lvl="0" rtl="0">
              <a:spcBef>
                <a:spcPts val="0"/>
              </a:spcBef>
              <a:spcAft>
                <a:spcPts val="0"/>
              </a:spcAft>
              <a:buNone/>
            </a:pPr>
            <a:r>
              <a:rPr lang="ja-JP" sz="2800" b="1">
                <a:solidFill>
                  <a:schemeClr val="tx1">
                    <a:lumMod val="95000"/>
                    <a:lumOff val="5000"/>
                  </a:schemeClr>
                </a:solidFill>
                <a:latin typeface="MS PGothic"/>
                <a:ea typeface="MS PGothic"/>
                <a:cs typeface="MS PGothic"/>
                <a:sym typeface="MS PGothic"/>
              </a:rPr>
              <a:t>妊産婦支援数</a:t>
            </a:r>
            <a:r>
              <a:rPr lang="ja-JP" altLang="en-US" sz="2800" b="1">
                <a:solidFill>
                  <a:schemeClr val="tx1">
                    <a:lumMod val="95000"/>
                    <a:lumOff val="5000"/>
                  </a:schemeClr>
                </a:solidFill>
                <a:latin typeface="MS PGothic"/>
                <a:ea typeface="MS PGothic"/>
                <a:cs typeface="MS PGothic"/>
                <a:sym typeface="MS PGothic"/>
              </a:rPr>
              <a:t>　　</a:t>
            </a:r>
            <a:r>
              <a:rPr lang="ja-JP" sz="2800" b="1">
                <a:solidFill>
                  <a:schemeClr val="tx1">
                    <a:lumMod val="95000"/>
                    <a:lumOff val="5000"/>
                  </a:schemeClr>
                </a:solidFill>
                <a:latin typeface="MS PGothic"/>
                <a:ea typeface="MS PGothic"/>
                <a:cs typeface="MS PGothic"/>
                <a:sym typeface="MS PGothic"/>
              </a:rPr>
              <a:t>　</a:t>
            </a:r>
            <a:r>
              <a:rPr lang="en-US" altLang="ja-JP" sz="2800" b="1" dirty="0">
                <a:solidFill>
                  <a:schemeClr val="tx1">
                    <a:lumMod val="95000"/>
                    <a:lumOff val="5000"/>
                  </a:schemeClr>
                </a:solidFill>
                <a:latin typeface="MS PGothic"/>
                <a:ea typeface="MS PGothic"/>
                <a:cs typeface="MS PGothic"/>
                <a:sym typeface="MS PGothic"/>
              </a:rPr>
              <a:t>      </a:t>
            </a:r>
            <a:r>
              <a:rPr lang="ja-JP" sz="2800" b="1">
                <a:solidFill>
                  <a:schemeClr val="tx1">
                    <a:lumMod val="95000"/>
                    <a:lumOff val="5000"/>
                  </a:schemeClr>
                </a:solidFill>
                <a:latin typeface="MS PGothic"/>
                <a:ea typeface="MS PGothic"/>
                <a:cs typeface="MS PGothic"/>
                <a:sym typeface="MS PGothic"/>
              </a:rPr>
              <a:t>　</a:t>
            </a:r>
            <a:r>
              <a:rPr lang="en-US" altLang="ja-JP" sz="4000" dirty="0">
                <a:solidFill>
                  <a:srgbClr val="FA7800"/>
                </a:solidFill>
                <a:latin typeface="MS PGothic"/>
                <a:ea typeface="MS PGothic"/>
                <a:cs typeface="MS PGothic"/>
                <a:sym typeface="MS PGothic"/>
              </a:rPr>
              <a:t>23</a:t>
            </a:r>
            <a:r>
              <a:rPr lang="ja-JP" sz="2800">
                <a:solidFill>
                  <a:srgbClr val="FA7800"/>
                </a:solidFill>
                <a:latin typeface="MS PGothic"/>
                <a:ea typeface="MS PGothic"/>
                <a:cs typeface="MS PGothic"/>
                <a:sym typeface="MS PGothic"/>
              </a:rPr>
              <a:t>名</a:t>
            </a:r>
            <a:endParaRPr dirty="0"/>
          </a:p>
        </p:txBody>
      </p:sp>
      <p:sp>
        <p:nvSpPr>
          <p:cNvPr id="374" name="Google Shape;374;p18"/>
          <p:cNvSpPr/>
          <p:nvPr/>
        </p:nvSpPr>
        <p:spPr>
          <a:xfrm>
            <a:off x="6418707" y="1334404"/>
            <a:ext cx="5429972" cy="1097335"/>
          </a:xfrm>
          <a:prstGeom prst="rect">
            <a:avLst/>
          </a:prstGeom>
          <a:noFill/>
          <a:ln w="19050" cap="flat" cmpd="sng">
            <a:solidFill>
              <a:srgbClr val="FA7800"/>
            </a:solidFill>
            <a:prstDash val="solid"/>
            <a:miter lim="800000"/>
            <a:headEnd type="none" w="sm" len="sm"/>
            <a:tailEnd type="none" w="sm" len="sm"/>
          </a:ln>
        </p:spPr>
        <p:txBody>
          <a:bodyPr spcFirstLastPara="1" wrap="square" lIns="91425" tIns="45700" rIns="91425" bIns="45700" anchor="ctr" anchorCtr="0">
            <a:noAutofit/>
          </a:bodyPr>
          <a:lstStyle/>
          <a:p>
            <a:pPr marL="266700" marR="0" lvl="0" rtl="0">
              <a:spcBef>
                <a:spcPts val="0"/>
              </a:spcBef>
              <a:spcAft>
                <a:spcPts val="0"/>
              </a:spcAft>
              <a:buNone/>
            </a:pPr>
            <a:r>
              <a:rPr lang="ja-JP" sz="2800" b="1">
                <a:solidFill>
                  <a:schemeClr val="tx1">
                    <a:lumMod val="95000"/>
                    <a:lumOff val="5000"/>
                  </a:schemeClr>
                </a:solidFill>
                <a:latin typeface="MS PGothic"/>
                <a:ea typeface="MS PGothic"/>
                <a:cs typeface="MS PGothic"/>
                <a:sym typeface="MS PGothic"/>
              </a:rPr>
              <a:t>就労継続支援　　</a:t>
            </a:r>
            <a:r>
              <a:rPr lang="en-US" altLang="ja-JP" sz="2800" b="1" dirty="0">
                <a:solidFill>
                  <a:schemeClr val="tx1">
                    <a:lumMod val="95000"/>
                    <a:lumOff val="5000"/>
                  </a:schemeClr>
                </a:solidFill>
                <a:latin typeface="MS PGothic"/>
                <a:ea typeface="MS PGothic"/>
                <a:cs typeface="MS PGothic"/>
                <a:sym typeface="MS PGothic"/>
              </a:rPr>
              <a:t>         </a:t>
            </a:r>
            <a:r>
              <a:rPr lang="en-US" altLang="ja-JP" sz="4000" dirty="0">
                <a:solidFill>
                  <a:srgbClr val="FA7800"/>
                </a:solidFill>
                <a:latin typeface="MS PGothic"/>
                <a:ea typeface="MS PGothic"/>
                <a:cs typeface="MS PGothic"/>
                <a:sym typeface="MS PGothic"/>
              </a:rPr>
              <a:t>348</a:t>
            </a:r>
            <a:r>
              <a:rPr lang="ja-JP" sz="2800">
                <a:solidFill>
                  <a:srgbClr val="FA7800"/>
                </a:solidFill>
                <a:latin typeface="MS PGothic"/>
                <a:ea typeface="MS PGothic"/>
                <a:cs typeface="MS PGothic"/>
                <a:sym typeface="MS PGothic"/>
              </a:rPr>
              <a:t>名</a:t>
            </a:r>
            <a:endParaRPr dirty="0"/>
          </a:p>
        </p:txBody>
      </p:sp>
      <p:sp>
        <p:nvSpPr>
          <p:cNvPr id="375" name="Google Shape;375;p18"/>
          <p:cNvSpPr/>
          <p:nvPr/>
        </p:nvSpPr>
        <p:spPr>
          <a:xfrm>
            <a:off x="6418707" y="2642608"/>
            <a:ext cx="5429972" cy="1097335"/>
          </a:xfrm>
          <a:prstGeom prst="rect">
            <a:avLst/>
          </a:prstGeom>
          <a:noFill/>
          <a:ln w="19050" cap="flat" cmpd="sng">
            <a:solidFill>
              <a:srgbClr val="FA7800"/>
            </a:solidFill>
            <a:prstDash val="solid"/>
            <a:miter lim="800000"/>
            <a:headEnd type="none" w="sm" len="sm"/>
            <a:tailEnd type="none" w="sm" len="sm"/>
          </a:ln>
        </p:spPr>
        <p:txBody>
          <a:bodyPr spcFirstLastPara="1" wrap="square" lIns="91425" tIns="45700" rIns="91425" bIns="45700" anchor="ctr" anchorCtr="0">
            <a:noAutofit/>
          </a:bodyPr>
          <a:lstStyle/>
          <a:p>
            <a:pPr marL="266700" marR="0" lvl="0" rtl="0">
              <a:spcBef>
                <a:spcPts val="0"/>
              </a:spcBef>
              <a:spcAft>
                <a:spcPts val="0"/>
              </a:spcAft>
              <a:buNone/>
            </a:pPr>
            <a:r>
              <a:rPr lang="ja-JP" sz="2800" b="1">
                <a:solidFill>
                  <a:schemeClr val="tx1">
                    <a:lumMod val="95000"/>
                    <a:lumOff val="5000"/>
                  </a:schemeClr>
                </a:solidFill>
                <a:latin typeface="MS PGothic"/>
                <a:ea typeface="MS PGothic"/>
                <a:cs typeface="MS PGothic"/>
                <a:sym typeface="MS PGothic"/>
              </a:rPr>
              <a:t>帯同支援者数　　</a:t>
            </a:r>
            <a:r>
              <a:rPr lang="en-US" altLang="ja-JP" sz="2800" b="1" dirty="0">
                <a:solidFill>
                  <a:schemeClr val="tx1">
                    <a:lumMod val="95000"/>
                    <a:lumOff val="5000"/>
                  </a:schemeClr>
                </a:solidFill>
                <a:latin typeface="MS PGothic"/>
                <a:ea typeface="MS PGothic"/>
                <a:cs typeface="MS PGothic"/>
                <a:sym typeface="MS PGothic"/>
              </a:rPr>
              <a:t>         </a:t>
            </a:r>
            <a:r>
              <a:rPr lang="en-US" altLang="ja-JP" sz="4000" dirty="0">
                <a:solidFill>
                  <a:srgbClr val="FA7800"/>
                </a:solidFill>
                <a:latin typeface="MS PGothic"/>
                <a:ea typeface="MS PGothic"/>
                <a:cs typeface="MS PGothic"/>
                <a:sym typeface="MS PGothic"/>
              </a:rPr>
              <a:t>364</a:t>
            </a:r>
            <a:r>
              <a:rPr lang="ja-JP" sz="2800">
                <a:solidFill>
                  <a:srgbClr val="FA7800"/>
                </a:solidFill>
                <a:latin typeface="MS PGothic"/>
                <a:ea typeface="MS PGothic"/>
                <a:cs typeface="MS PGothic"/>
                <a:sym typeface="MS PGothic"/>
              </a:rPr>
              <a:t>名</a:t>
            </a:r>
            <a:endParaRPr dirty="0"/>
          </a:p>
        </p:txBody>
      </p:sp>
      <p:sp>
        <p:nvSpPr>
          <p:cNvPr id="376" name="Google Shape;376;p18"/>
          <p:cNvSpPr/>
          <p:nvPr/>
        </p:nvSpPr>
        <p:spPr>
          <a:xfrm>
            <a:off x="6418707" y="3950812"/>
            <a:ext cx="5429972" cy="1097335"/>
          </a:xfrm>
          <a:prstGeom prst="rect">
            <a:avLst/>
          </a:prstGeom>
          <a:noFill/>
          <a:ln w="19050" cap="flat" cmpd="sng">
            <a:solidFill>
              <a:srgbClr val="FA7800"/>
            </a:solidFill>
            <a:prstDash val="solid"/>
            <a:miter lim="800000"/>
            <a:headEnd type="none" w="sm" len="sm"/>
            <a:tailEnd type="none" w="sm" len="sm"/>
          </a:ln>
        </p:spPr>
        <p:txBody>
          <a:bodyPr spcFirstLastPara="1" wrap="square" lIns="91425" tIns="45700" rIns="91425" bIns="45700" anchor="ctr" anchorCtr="0">
            <a:noAutofit/>
          </a:bodyPr>
          <a:lstStyle/>
          <a:p>
            <a:pPr marL="266700" marR="0" lvl="0" rtl="0">
              <a:spcBef>
                <a:spcPts val="0"/>
              </a:spcBef>
              <a:spcAft>
                <a:spcPts val="0"/>
              </a:spcAft>
              <a:buNone/>
            </a:pPr>
            <a:r>
              <a:rPr lang="ja-JP" sz="2800" b="1">
                <a:solidFill>
                  <a:schemeClr val="tx1">
                    <a:lumMod val="95000"/>
                    <a:lumOff val="5000"/>
                  </a:schemeClr>
                </a:solidFill>
                <a:latin typeface="MS PGothic"/>
                <a:ea typeface="MS PGothic"/>
                <a:cs typeface="MS PGothic"/>
                <a:sym typeface="MS PGothic"/>
              </a:rPr>
              <a:t>帰国支援者数　</a:t>
            </a:r>
            <a:r>
              <a:rPr lang="en-US" altLang="ja-JP" sz="2800" b="1" dirty="0">
                <a:solidFill>
                  <a:schemeClr val="tx1">
                    <a:lumMod val="95000"/>
                    <a:lumOff val="5000"/>
                  </a:schemeClr>
                </a:solidFill>
                <a:latin typeface="MS PGothic"/>
                <a:ea typeface="MS PGothic"/>
                <a:cs typeface="MS PGothic"/>
                <a:sym typeface="MS PGothic"/>
              </a:rPr>
              <a:t>            </a:t>
            </a:r>
            <a:r>
              <a:rPr lang="ja-JP" sz="4000" b="1">
                <a:solidFill>
                  <a:schemeClr val="tx1">
                    <a:lumMod val="95000"/>
                    <a:lumOff val="5000"/>
                  </a:schemeClr>
                </a:solidFill>
                <a:latin typeface="MS PGothic"/>
                <a:ea typeface="MS PGothic"/>
                <a:cs typeface="MS PGothic"/>
                <a:sym typeface="MS PGothic"/>
              </a:rPr>
              <a:t>　</a:t>
            </a:r>
            <a:r>
              <a:rPr lang="en-US" altLang="ja-JP" sz="4000" dirty="0">
                <a:solidFill>
                  <a:srgbClr val="FA7800"/>
                </a:solidFill>
                <a:latin typeface="MS PGothic"/>
                <a:ea typeface="MS PGothic"/>
                <a:cs typeface="MS PGothic"/>
                <a:sym typeface="MS PGothic"/>
              </a:rPr>
              <a:t>9</a:t>
            </a:r>
            <a:r>
              <a:rPr lang="ja-JP" sz="2800">
                <a:solidFill>
                  <a:srgbClr val="FA7800"/>
                </a:solidFill>
                <a:latin typeface="MS PGothic"/>
                <a:ea typeface="MS PGothic"/>
                <a:cs typeface="MS PGothic"/>
                <a:sym typeface="MS PGothic"/>
              </a:rPr>
              <a:t>名</a:t>
            </a:r>
            <a:endParaRPr dirty="0"/>
          </a:p>
        </p:txBody>
      </p:sp>
      <p:sp>
        <p:nvSpPr>
          <p:cNvPr id="377" name="Google Shape;377;p18"/>
          <p:cNvSpPr/>
          <p:nvPr/>
        </p:nvSpPr>
        <p:spPr>
          <a:xfrm>
            <a:off x="6418707" y="5259017"/>
            <a:ext cx="5429972" cy="1097335"/>
          </a:xfrm>
          <a:prstGeom prst="rect">
            <a:avLst/>
          </a:prstGeom>
          <a:noFill/>
          <a:ln w="19050" cap="flat" cmpd="sng">
            <a:solidFill>
              <a:srgbClr val="FA7800"/>
            </a:solidFill>
            <a:prstDash val="solid"/>
            <a:miter lim="800000"/>
            <a:headEnd type="none" w="sm" len="sm"/>
            <a:tailEnd type="none" w="sm" len="sm"/>
          </a:ln>
        </p:spPr>
        <p:txBody>
          <a:bodyPr spcFirstLastPara="1" wrap="square" lIns="91425" tIns="45700" rIns="91425" bIns="45700" anchor="ctr" anchorCtr="0">
            <a:noAutofit/>
          </a:bodyPr>
          <a:lstStyle/>
          <a:p>
            <a:pPr marL="266700" marR="0" lvl="0" rtl="0">
              <a:spcBef>
                <a:spcPts val="0"/>
              </a:spcBef>
              <a:spcAft>
                <a:spcPts val="0"/>
              </a:spcAft>
              <a:buNone/>
            </a:pPr>
            <a:r>
              <a:rPr lang="ja-JP" sz="2800" b="1">
                <a:solidFill>
                  <a:schemeClr val="tx1">
                    <a:lumMod val="95000"/>
                    <a:lumOff val="5000"/>
                  </a:schemeClr>
                </a:solidFill>
                <a:latin typeface="MS PGothic"/>
                <a:ea typeface="MS PGothic"/>
                <a:cs typeface="MS PGothic"/>
                <a:sym typeface="MS PGothic"/>
              </a:rPr>
              <a:t>勉強会参加数　　</a:t>
            </a:r>
            <a:r>
              <a:rPr lang="en-US" altLang="ja-JP" sz="2800" b="1" dirty="0">
                <a:solidFill>
                  <a:schemeClr val="tx1">
                    <a:lumMod val="95000"/>
                    <a:lumOff val="5000"/>
                  </a:schemeClr>
                </a:solidFill>
                <a:latin typeface="MS PGothic"/>
                <a:ea typeface="MS PGothic"/>
                <a:cs typeface="MS PGothic"/>
                <a:sym typeface="MS PGothic"/>
              </a:rPr>
              <a:t>        </a:t>
            </a:r>
            <a:r>
              <a:rPr lang="en-US" altLang="ja-JP" sz="4000" dirty="0">
                <a:solidFill>
                  <a:srgbClr val="FA7800"/>
                </a:solidFill>
                <a:latin typeface="MS PGothic"/>
                <a:ea typeface="MS PGothic"/>
                <a:cs typeface="MS PGothic"/>
                <a:sym typeface="MS PGothic"/>
              </a:rPr>
              <a:t>356</a:t>
            </a:r>
            <a:r>
              <a:rPr lang="ja-JP" sz="2800">
                <a:solidFill>
                  <a:srgbClr val="FA7800"/>
                </a:solidFill>
                <a:latin typeface="MS PGothic"/>
                <a:ea typeface="MS PGothic"/>
                <a:cs typeface="MS PGothic"/>
                <a:sym typeface="MS PGothic"/>
              </a:rPr>
              <a:t>名</a:t>
            </a:r>
            <a:endParaRPr dirty="0"/>
          </a:p>
        </p:txBody>
      </p:sp>
      <p:sp>
        <p:nvSpPr>
          <p:cNvPr id="378" name="Google Shape;378;p1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7</a:t>
            </a:fld>
            <a:endParaRPr/>
          </a:p>
        </p:txBody>
      </p:sp>
      <p:pic>
        <p:nvPicPr>
          <p:cNvPr id="2" name="図 1" descr="背景パターン&#10;&#10;AI 生成コンテンツは誤りを含む可能性があります。">
            <a:extLst>
              <a:ext uri="{FF2B5EF4-FFF2-40B4-BE49-F238E27FC236}">
                <a16:creationId xmlns:a16="http://schemas.microsoft.com/office/drawing/2014/main" id="{2CB44526-AAC2-CEBF-445C-0998E5713635}"/>
              </a:ext>
            </a:extLst>
          </p:cNvPr>
          <p:cNvPicPr>
            <a:picLocks noChangeAspect="1"/>
          </p:cNvPicPr>
          <p:nvPr/>
        </p:nvPicPr>
        <p:blipFill>
          <a:blip r:embed="rId3"/>
          <a:srcRect t="30312" b="60437"/>
          <a:stretch>
            <a:fillRect/>
          </a:stretch>
        </p:blipFill>
        <p:spPr>
          <a:xfrm>
            <a:off x="0" y="0"/>
            <a:ext cx="12192000" cy="751841"/>
          </a:xfrm>
          <a:prstGeom prst="rect">
            <a:avLst/>
          </a:prstGeom>
        </p:spPr>
      </p:pic>
      <p:sp>
        <p:nvSpPr>
          <p:cNvPr id="3" name="タイトル 1">
            <a:extLst>
              <a:ext uri="{FF2B5EF4-FFF2-40B4-BE49-F238E27FC236}">
                <a16:creationId xmlns:a16="http://schemas.microsoft.com/office/drawing/2014/main" id="{2D601BED-9A32-4F2E-38B6-FB2EAA88824F}"/>
              </a:ext>
            </a:extLst>
          </p:cNvPr>
          <p:cNvSpPr txBox="1">
            <a:spLocks/>
          </p:cNvSpPr>
          <p:nvPr/>
        </p:nvSpPr>
        <p:spPr>
          <a:xfrm>
            <a:off x="295088" y="68261"/>
            <a:ext cx="10691585" cy="615317"/>
          </a:xfrm>
          <a:prstGeom prst="rect">
            <a:avLst/>
          </a:prstGeom>
        </p:spPr>
        <p:txBody>
          <a:bodyPr vert="horz" lIns="91440" tIns="45720" rIns="91440" bIns="45720" rtlCol="0" anchor="b">
            <a:no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a:solidFill>
                  <a:schemeClr val="tx1">
                    <a:lumMod val="95000"/>
                    <a:lumOff val="5000"/>
                  </a:schemeClr>
                </a:solidFill>
              </a:rPr>
              <a:t>日越ともいき支援会とは</a:t>
            </a:r>
          </a:p>
        </p:txBody>
      </p:sp>
      <p:pic>
        <p:nvPicPr>
          <p:cNvPr id="4" name="図 3" descr="ロゴ&#10;&#10;AI 生成コンテンツは誤りを含む可能性があります。">
            <a:extLst>
              <a:ext uri="{FF2B5EF4-FFF2-40B4-BE49-F238E27FC236}">
                <a16:creationId xmlns:a16="http://schemas.microsoft.com/office/drawing/2014/main" id="{7471A87A-3219-3580-874B-5901F76BD4B3}"/>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10000" b="90000" l="10000" r="90000">
                        <a14:foregroundMark x1="35500" y1="50500" x2="35500" y2="50500"/>
                        <a14:foregroundMark x1="34333" y1="59000" x2="34333" y2="59000"/>
                        <a14:foregroundMark x1="61667" y1="52500" x2="61667" y2="52500"/>
                        <a14:foregroundMark x1="67500" y1="60000" x2="67500" y2="60000"/>
                        <a14:foregroundMark x1="57667" y1="72000" x2="57667" y2="72000"/>
                        <a14:foregroundMark x1="50000" y1="70833" x2="50000" y2="70833"/>
                        <a14:foregroundMark x1="41667" y1="72000" x2="41667" y2="72000"/>
                      </a14:backgroundRemoval>
                    </a14:imgEffect>
                    <a14:imgEffect>
                      <a14:saturation sat="0"/>
                    </a14:imgEffect>
                  </a14:imgLayer>
                </a14:imgProps>
              </a:ext>
            </a:extLst>
          </a:blip>
          <a:srcRect t="27671" b="21307"/>
          <a:stretch>
            <a:fillRect/>
          </a:stretch>
        </p:blipFill>
        <p:spPr>
          <a:xfrm>
            <a:off x="10718417" y="0"/>
            <a:ext cx="1473583" cy="75184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BF607-484A-31BE-B3D9-FBD7BC011D8E}"/>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17660BE-DF08-2226-C722-F18B29B67E8B}"/>
              </a:ext>
            </a:extLst>
          </p:cNvPr>
          <p:cNvSpPr txBox="1"/>
          <p:nvPr/>
        </p:nvSpPr>
        <p:spPr>
          <a:xfrm>
            <a:off x="999744" y="2194560"/>
            <a:ext cx="184731" cy="369332"/>
          </a:xfrm>
          <a:prstGeom prst="rect">
            <a:avLst/>
          </a:prstGeom>
          <a:noFill/>
        </p:spPr>
        <p:txBody>
          <a:bodyPr wrap="none" rtlCol="0">
            <a:spAutoFit/>
          </a:bodyPr>
          <a:lstStyle/>
          <a:p>
            <a:endParaRPr kumimoji="1" lang="ja-JP" altLang="en-US"/>
          </a:p>
        </p:txBody>
      </p:sp>
      <p:sp>
        <p:nvSpPr>
          <p:cNvPr id="5" name="タイトル 1">
            <a:extLst>
              <a:ext uri="{FF2B5EF4-FFF2-40B4-BE49-F238E27FC236}">
                <a16:creationId xmlns:a16="http://schemas.microsoft.com/office/drawing/2014/main" id="{38B65346-80B2-8781-0D18-096171514A01}"/>
              </a:ext>
            </a:extLst>
          </p:cNvPr>
          <p:cNvSpPr txBox="1">
            <a:spLocks/>
          </p:cNvSpPr>
          <p:nvPr/>
        </p:nvSpPr>
        <p:spPr>
          <a:xfrm>
            <a:off x="306287" y="404010"/>
            <a:ext cx="9730305" cy="4823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sz="2800" kern="1200">
                <a:latin typeface="MS PGothic" panose="020B0600070205080204" pitchFamily="34" charset="-128"/>
                <a:ea typeface="MS PGothic" panose="020B0600070205080204" pitchFamily="34" charset="-128"/>
              </a:rPr>
              <a:t>日越ともいき支援会　支援実績</a:t>
            </a:r>
            <a:endParaRPr lang="ja-JP" altLang="en-US" sz="2800">
              <a:latin typeface="MS PGothic" panose="020B0600070205080204" pitchFamily="34" charset="-128"/>
              <a:ea typeface="MS PGothic" panose="020B0600070205080204" pitchFamily="34" charset="-128"/>
            </a:endParaRPr>
          </a:p>
        </p:txBody>
      </p:sp>
      <p:cxnSp>
        <p:nvCxnSpPr>
          <p:cNvPr id="7" name="直線コネクタ 6">
            <a:extLst>
              <a:ext uri="{FF2B5EF4-FFF2-40B4-BE49-F238E27FC236}">
                <a16:creationId xmlns:a16="http://schemas.microsoft.com/office/drawing/2014/main" id="{6AFCA7D8-6E6D-B35E-7656-713DFB27BDF7}"/>
              </a:ext>
            </a:extLst>
          </p:cNvPr>
          <p:cNvCxnSpPr>
            <a:cxnSpLocks/>
          </p:cNvCxnSpPr>
          <p:nvPr/>
        </p:nvCxnSpPr>
        <p:spPr>
          <a:xfrm>
            <a:off x="225605" y="940193"/>
            <a:ext cx="11724349" cy="0"/>
          </a:xfrm>
          <a:prstGeom prst="line">
            <a:avLst/>
          </a:prstGeom>
          <a:ln w="158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4C2C7ACD-A827-65A0-613D-D4B59C315A05}"/>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FF6DA9-008F-8B48-92A6-B652298478BF}" type="slidenum">
              <a:rPr lang="en-US" smtClean="0"/>
              <a:pPr/>
              <a:t>8</a:t>
            </a:fld>
            <a:endParaRPr kumimoji="1" lang="ja-JP" altLang="en-US"/>
          </a:p>
        </p:txBody>
      </p:sp>
      <p:graphicFrame>
        <p:nvGraphicFramePr>
          <p:cNvPr id="8" name="表 7">
            <a:extLst>
              <a:ext uri="{FF2B5EF4-FFF2-40B4-BE49-F238E27FC236}">
                <a16:creationId xmlns:a16="http://schemas.microsoft.com/office/drawing/2014/main" id="{ADC56A27-F292-40EB-F6B0-31360CC3BC19}"/>
              </a:ext>
            </a:extLst>
          </p:cNvPr>
          <p:cNvGraphicFramePr>
            <a:graphicFrameLocks noGrp="1"/>
          </p:cNvGraphicFramePr>
          <p:nvPr/>
        </p:nvGraphicFramePr>
        <p:xfrm>
          <a:off x="225605" y="993984"/>
          <a:ext cx="11673952" cy="5459989"/>
        </p:xfrm>
        <a:graphic>
          <a:graphicData uri="http://schemas.openxmlformats.org/drawingml/2006/table">
            <a:tbl>
              <a:tblPr firstRow="1" bandRow="1">
                <a:tableStyleId>{72833802-FEF1-4C79-8D5D-14CF1EAF98D9}</a:tableStyleId>
              </a:tblPr>
              <a:tblGrid>
                <a:gridCol w="2229248">
                  <a:extLst>
                    <a:ext uri="{9D8B030D-6E8A-4147-A177-3AD203B41FA5}">
                      <a16:colId xmlns:a16="http://schemas.microsoft.com/office/drawing/2014/main" val="2277678113"/>
                    </a:ext>
                  </a:extLst>
                </a:gridCol>
                <a:gridCol w="2214796">
                  <a:extLst>
                    <a:ext uri="{9D8B030D-6E8A-4147-A177-3AD203B41FA5}">
                      <a16:colId xmlns:a16="http://schemas.microsoft.com/office/drawing/2014/main" val="2041937525"/>
                    </a:ext>
                  </a:extLst>
                </a:gridCol>
                <a:gridCol w="1820205">
                  <a:extLst>
                    <a:ext uri="{9D8B030D-6E8A-4147-A177-3AD203B41FA5}">
                      <a16:colId xmlns:a16="http://schemas.microsoft.com/office/drawing/2014/main" val="2548611099"/>
                    </a:ext>
                  </a:extLst>
                </a:gridCol>
                <a:gridCol w="1692919">
                  <a:extLst>
                    <a:ext uri="{9D8B030D-6E8A-4147-A177-3AD203B41FA5}">
                      <a16:colId xmlns:a16="http://schemas.microsoft.com/office/drawing/2014/main" val="2443921950"/>
                    </a:ext>
                  </a:extLst>
                </a:gridCol>
                <a:gridCol w="1769291">
                  <a:extLst>
                    <a:ext uri="{9D8B030D-6E8A-4147-A177-3AD203B41FA5}">
                      <a16:colId xmlns:a16="http://schemas.microsoft.com/office/drawing/2014/main" val="26998003"/>
                    </a:ext>
                  </a:extLst>
                </a:gridCol>
                <a:gridCol w="1947493">
                  <a:extLst>
                    <a:ext uri="{9D8B030D-6E8A-4147-A177-3AD203B41FA5}">
                      <a16:colId xmlns:a16="http://schemas.microsoft.com/office/drawing/2014/main" val="139265860"/>
                    </a:ext>
                  </a:extLst>
                </a:gridCol>
              </a:tblGrid>
              <a:tr h="459745">
                <a:tc>
                  <a:txBody>
                    <a:bodyPr/>
                    <a:lstStyle/>
                    <a:p>
                      <a:pPr algn="r"/>
                      <a:endParaRPr kumimoji="1" lang="ja-JP" altLang="en-US" sz="1500">
                        <a:solidFill>
                          <a:schemeClr val="tx1"/>
                        </a:solidFill>
                        <a:latin typeface="MS PGothic" panose="020B0600070205080204" pitchFamily="34" charset="-128"/>
                        <a:ea typeface="MS PGothic" panose="020B0600070205080204" pitchFamily="34" charset="-128"/>
                      </a:endParaRPr>
                    </a:p>
                  </a:txBody>
                  <a:tcPr marL="75262" marR="75262" marT="37630" marB="37630" anchor="ctr">
                    <a:lnL w="12700" cap="flat" cmpd="sng" algn="ctr">
                      <a:noFill/>
                      <a:prstDash val="solid"/>
                      <a:miter lim="800000"/>
                    </a:lnL>
                    <a:lnR>
                      <a:noFill/>
                    </a:lnR>
                    <a:lnT w="12700" cap="flat" cmpd="sng" algn="ctr">
                      <a:noFill/>
                      <a:prstDash val="solid"/>
                      <a:miter lim="800000"/>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kumimoji="1" lang="en-US" altLang="ja-JP" sz="2400">
                          <a:solidFill>
                            <a:schemeClr val="tx1"/>
                          </a:solidFill>
                          <a:latin typeface="MS PGothic" panose="020B0600070205080204" pitchFamily="34" charset="-128"/>
                          <a:ea typeface="MS PGothic" panose="020B0600070205080204" pitchFamily="34" charset="-128"/>
                        </a:rPr>
                        <a:t>2020</a:t>
                      </a:r>
                      <a:r>
                        <a:rPr kumimoji="1" lang="ja-JP" altLang="en-US" sz="2400">
                          <a:solidFill>
                            <a:schemeClr val="tx1"/>
                          </a:solidFill>
                          <a:latin typeface="MS PGothic" panose="020B0600070205080204" pitchFamily="34" charset="-128"/>
                          <a:ea typeface="MS PGothic" panose="020B0600070205080204" pitchFamily="34" charset="-128"/>
                        </a:rPr>
                        <a:t>年</a:t>
                      </a:r>
                    </a:p>
                  </a:txBody>
                  <a:tcPr marL="75262" marR="75262" marT="37630" marB="37630" anchor="ctr">
                    <a:lnL>
                      <a:noFill/>
                    </a:lnL>
                    <a:lnR>
                      <a:noFill/>
                    </a:lnR>
                    <a:lnT w="12700" cap="flat" cmpd="sng" algn="ctr">
                      <a:noFill/>
                      <a:prstDash val="solid"/>
                      <a:miter lim="800000"/>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kumimoji="1" lang="en-US" altLang="ja-JP" sz="2400">
                          <a:solidFill>
                            <a:schemeClr val="tx1"/>
                          </a:solidFill>
                          <a:latin typeface="MS PGothic" panose="020B0600070205080204" pitchFamily="34" charset="-128"/>
                          <a:ea typeface="MS PGothic" panose="020B0600070205080204" pitchFamily="34" charset="-128"/>
                        </a:rPr>
                        <a:t>2021</a:t>
                      </a:r>
                      <a:r>
                        <a:rPr kumimoji="1" lang="ja-JP" altLang="en-US" sz="2400">
                          <a:solidFill>
                            <a:schemeClr val="tx1"/>
                          </a:solidFill>
                          <a:latin typeface="MS PGothic" panose="020B0600070205080204" pitchFamily="34" charset="-128"/>
                          <a:ea typeface="MS PGothic" panose="020B0600070205080204" pitchFamily="34" charset="-128"/>
                        </a:rPr>
                        <a:t>年</a:t>
                      </a:r>
                    </a:p>
                  </a:txBody>
                  <a:tcPr marL="75262" marR="75262" marT="37630" marB="37630" anchor="ctr">
                    <a:lnL>
                      <a:noFill/>
                    </a:lnL>
                    <a:lnR>
                      <a:noFill/>
                    </a:lnR>
                    <a:lnT w="12700" cap="flat" cmpd="sng" algn="ctr">
                      <a:noFill/>
                      <a:prstDash val="solid"/>
                      <a:miter lim="800000"/>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kumimoji="1" lang="en-US" altLang="ja-JP" sz="2400">
                          <a:solidFill>
                            <a:schemeClr val="tx1"/>
                          </a:solidFill>
                          <a:latin typeface="MS PGothic" panose="020B0600070205080204" pitchFamily="34" charset="-128"/>
                          <a:ea typeface="MS PGothic" panose="020B0600070205080204" pitchFamily="34" charset="-128"/>
                        </a:rPr>
                        <a:t>2022</a:t>
                      </a:r>
                      <a:r>
                        <a:rPr kumimoji="1" lang="ja-JP" altLang="en-US" sz="2400">
                          <a:solidFill>
                            <a:schemeClr val="tx1"/>
                          </a:solidFill>
                          <a:latin typeface="MS PGothic" panose="020B0600070205080204" pitchFamily="34" charset="-128"/>
                          <a:ea typeface="MS PGothic" panose="020B0600070205080204" pitchFamily="34" charset="-128"/>
                        </a:rPr>
                        <a:t>年</a:t>
                      </a:r>
                    </a:p>
                  </a:txBody>
                  <a:tcPr marL="75262" marR="75262" marT="37630" marB="37630" anchor="ctr">
                    <a:lnL>
                      <a:noFill/>
                    </a:lnL>
                    <a:lnR>
                      <a:noFill/>
                    </a:lnR>
                    <a:lnT w="12700" cap="flat" cmpd="sng" algn="ctr">
                      <a:noFill/>
                      <a:prstDash val="solid"/>
                      <a:miter lim="800000"/>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kumimoji="1" lang="en-US" altLang="ja-JP" sz="2400" dirty="0">
                          <a:solidFill>
                            <a:schemeClr val="tx1"/>
                          </a:solidFill>
                          <a:latin typeface="MS PGothic" panose="020B0600070205080204" pitchFamily="34" charset="-128"/>
                          <a:ea typeface="MS PGothic" panose="020B0600070205080204" pitchFamily="34" charset="-128"/>
                        </a:rPr>
                        <a:t>2023</a:t>
                      </a:r>
                      <a:r>
                        <a:rPr kumimoji="1" lang="ja-JP" altLang="en-US" sz="2400">
                          <a:solidFill>
                            <a:schemeClr val="tx1"/>
                          </a:solidFill>
                          <a:latin typeface="MS PGothic" panose="020B0600070205080204" pitchFamily="34" charset="-128"/>
                          <a:ea typeface="MS PGothic" panose="020B0600070205080204" pitchFamily="34" charset="-128"/>
                        </a:rPr>
                        <a:t>年</a:t>
                      </a:r>
                      <a:endParaRPr kumimoji="1" lang="en-US" altLang="ja-JP" sz="2400" dirty="0">
                        <a:solidFill>
                          <a:schemeClr val="tx1"/>
                        </a:solidFill>
                        <a:latin typeface="MS PGothic" panose="020B0600070205080204" pitchFamily="34" charset="-128"/>
                        <a:ea typeface="MS PGothic" panose="020B0600070205080204" pitchFamily="34" charset="-128"/>
                      </a:endParaRPr>
                    </a:p>
                  </a:txBody>
                  <a:tcPr marL="75262" marR="75262" marT="37630" marB="37630" anchor="ctr">
                    <a:lnL>
                      <a:noFill/>
                    </a:lnL>
                    <a:lnR w="12700" cap="flat" cmpd="sng" algn="ctr">
                      <a:noFill/>
                      <a:prstDash val="solid"/>
                      <a:miter lim="800000"/>
                    </a:lnR>
                    <a:lnT w="12700" cap="flat" cmpd="sng" algn="ctr">
                      <a:noFill/>
                      <a:prstDash val="solid"/>
                      <a:miter lim="800000"/>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dirty="0">
                          <a:solidFill>
                            <a:schemeClr val="tx1"/>
                          </a:solidFill>
                          <a:latin typeface="MS PGothic" panose="020B0600070205080204" pitchFamily="34" charset="-128"/>
                          <a:ea typeface="MS PGothic" panose="020B0600070205080204" pitchFamily="34" charset="-128"/>
                        </a:rPr>
                        <a:t>2024</a:t>
                      </a:r>
                      <a:r>
                        <a:rPr kumimoji="1" lang="ja-JP" altLang="en-US" sz="2400">
                          <a:solidFill>
                            <a:schemeClr val="tx1"/>
                          </a:solidFill>
                          <a:latin typeface="MS PGothic" panose="020B0600070205080204" pitchFamily="34" charset="-128"/>
                          <a:ea typeface="MS PGothic" panose="020B0600070205080204" pitchFamily="34" charset="-128"/>
                        </a:rPr>
                        <a:t>年　　　　　　　</a:t>
                      </a:r>
                      <a:endParaRPr kumimoji="1" lang="en-US" altLang="ja-JP" sz="2400" dirty="0">
                        <a:solidFill>
                          <a:schemeClr val="tx1"/>
                        </a:solidFill>
                        <a:latin typeface="MS PGothic" panose="020B0600070205080204" pitchFamily="34" charset="-128"/>
                        <a:ea typeface="MS PGothic" panose="020B0600070205080204" pitchFamily="34" charset="-128"/>
                      </a:endParaRPr>
                    </a:p>
                  </a:txBody>
                  <a:tcPr marL="75262" marR="75262" marT="37630" marB="37630" anchor="ctr">
                    <a:lnL>
                      <a:noFill/>
                    </a:lnL>
                    <a:lnR w="12700" cap="flat" cmpd="sng" algn="ctr">
                      <a:noFill/>
                      <a:prstDash val="solid"/>
                      <a:miter lim="800000"/>
                    </a:lnR>
                    <a:lnT w="12700" cap="flat" cmpd="sng" algn="ctr">
                      <a:noFill/>
                      <a:prstDash val="solid"/>
                      <a:miter lim="800000"/>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36299915"/>
                  </a:ext>
                </a:extLst>
              </a:tr>
              <a:tr h="774680">
                <a:tc>
                  <a:txBody>
                    <a:bodyPr/>
                    <a:lstStyle/>
                    <a:p>
                      <a:pPr algn="l"/>
                      <a:r>
                        <a:rPr kumimoji="1" lang="ja-JP" altLang="en-US" sz="1500">
                          <a:latin typeface="MS PGothic" panose="020B0600070205080204" pitchFamily="34" charset="-128"/>
                          <a:ea typeface="MS PGothic" panose="020B0600070205080204" pitchFamily="34" charset="-128"/>
                        </a:rPr>
                        <a:t>１　</a:t>
                      </a:r>
                      <a:r>
                        <a:rPr kumimoji="1" lang="en-US" altLang="ja-JP" sz="1500">
                          <a:latin typeface="MS PGothic" panose="020B0600070205080204" pitchFamily="34" charset="-128"/>
                          <a:ea typeface="MS PGothic" panose="020B0600070205080204" pitchFamily="34" charset="-128"/>
                        </a:rPr>
                        <a:t>SNS</a:t>
                      </a:r>
                      <a:r>
                        <a:rPr kumimoji="1" lang="ja-JP" altLang="en-US" sz="1500">
                          <a:latin typeface="MS PGothic" panose="020B0600070205080204" pitchFamily="34" charset="-128"/>
                          <a:ea typeface="MS PGothic" panose="020B0600070205080204" pitchFamily="34" charset="-128"/>
                        </a:rPr>
                        <a:t>相談</a:t>
                      </a:r>
                    </a:p>
                  </a:txBody>
                  <a:tcPr marL="75262" marR="75262" marT="37630" marB="37630" anchor="ctr">
                    <a:lnL w="12700" cap="flat" cmpd="sng" algn="ctr">
                      <a:noFill/>
                      <a:prstDash val="solid"/>
                      <a:miter lim="800000"/>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20,330</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19,008</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11,201</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dirty="0">
                          <a:solidFill>
                            <a:schemeClr val="tx1">
                              <a:lumMod val="75000"/>
                              <a:lumOff val="25000"/>
                            </a:schemeClr>
                          </a:solidFill>
                          <a:latin typeface="MS PGothic" panose="020B0600070205080204" pitchFamily="34" charset="-128"/>
                          <a:ea typeface="MS PGothic" panose="020B0600070205080204" pitchFamily="34" charset="-128"/>
                        </a:rPr>
                        <a:t>12,111</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w="12700" cap="flat" cmpd="sng" algn="ctr">
                      <a:noFill/>
                      <a:prstDash val="solid"/>
                      <a:miter lim="800000"/>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dirty="0">
                          <a:solidFill>
                            <a:schemeClr val="tx1">
                              <a:lumMod val="75000"/>
                              <a:lumOff val="25000"/>
                            </a:schemeClr>
                          </a:solidFill>
                          <a:latin typeface="MS PGothic" panose="020B0600070205080204" pitchFamily="34" charset="-128"/>
                          <a:ea typeface="MS PGothic" panose="020B0600070205080204" pitchFamily="34" charset="-128"/>
                        </a:rPr>
                        <a:t>13,729</a:t>
                      </a:r>
                      <a:r>
                        <a:rPr kumimoji="1" lang="ja-JP" altLang="en-US" sz="2000">
                          <a:solidFill>
                            <a:schemeClr val="tx1">
                              <a:lumMod val="75000"/>
                              <a:lumOff val="25000"/>
                            </a:schemeClr>
                          </a:solidFill>
                          <a:latin typeface="MS PGothic" panose="020B0600070205080204" pitchFamily="34" charset="-128"/>
                          <a:ea typeface="MS PGothic" panose="020B0600070205080204" pitchFamily="34" charset="-128"/>
                        </a:rPr>
                        <a:t>名</a:t>
                      </a:r>
                    </a:p>
                  </a:txBody>
                  <a:tcPr marL="75262" marR="75262" marT="37630" marB="37630" anchor="ctr">
                    <a:lnL>
                      <a:noFill/>
                    </a:lnL>
                    <a:lnR w="12700" cap="flat" cmpd="sng" algn="ctr">
                      <a:noFill/>
                      <a:prstDash val="solid"/>
                      <a:miter lim="800000"/>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0220089"/>
                  </a:ext>
                </a:extLst>
              </a:tr>
              <a:tr h="603652">
                <a:tc>
                  <a:txBody>
                    <a:bodyPr/>
                    <a:lstStyle/>
                    <a:p>
                      <a:pPr algn="l"/>
                      <a:r>
                        <a:rPr kumimoji="1" lang="ja-JP" altLang="en-US" sz="1500">
                          <a:latin typeface="MS PGothic" panose="020B0600070205080204" pitchFamily="34" charset="-128"/>
                          <a:ea typeface="MS PGothic" panose="020B0600070205080204" pitchFamily="34" charset="-128"/>
                        </a:rPr>
                        <a:t>２　一時保護・生活支援</a:t>
                      </a:r>
                    </a:p>
                  </a:txBody>
                  <a:tcPr marL="75262" marR="75262" marT="37630" marB="37630" anchor="ctr">
                    <a:lnL w="12700" cap="flat" cmpd="sng" algn="ctr">
                      <a:noFill/>
                      <a:prstDash val="solid"/>
                      <a:miter lim="800000"/>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786</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974</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874</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dirty="0">
                          <a:solidFill>
                            <a:schemeClr val="tx1">
                              <a:lumMod val="75000"/>
                              <a:lumOff val="25000"/>
                            </a:schemeClr>
                          </a:solidFill>
                          <a:latin typeface="MS PGothic" panose="020B0600070205080204" pitchFamily="34" charset="-128"/>
                          <a:ea typeface="MS PGothic" panose="020B0600070205080204" pitchFamily="34" charset="-128"/>
                        </a:rPr>
                        <a:t>139</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w="12700" cap="flat" cmpd="sng" algn="ctr">
                      <a:noFill/>
                      <a:prstDash val="solid"/>
                      <a:miter lim="800000"/>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dirty="0">
                          <a:solidFill>
                            <a:schemeClr val="tx1">
                              <a:lumMod val="75000"/>
                              <a:lumOff val="25000"/>
                            </a:schemeClr>
                          </a:solidFill>
                          <a:latin typeface="MS PGothic" panose="020B0600070205080204" pitchFamily="34" charset="-128"/>
                          <a:ea typeface="MS PGothic" panose="020B0600070205080204" pitchFamily="34" charset="-128"/>
                        </a:rPr>
                        <a:t>292</a:t>
                      </a:r>
                      <a:r>
                        <a:rPr kumimoji="1" lang="ja-JP" altLang="en-US" sz="2000">
                          <a:solidFill>
                            <a:schemeClr val="tx1">
                              <a:lumMod val="75000"/>
                              <a:lumOff val="25000"/>
                            </a:schemeClr>
                          </a:solidFill>
                          <a:latin typeface="MS PGothic" panose="020B0600070205080204" pitchFamily="34" charset="-128"/>
                          <a:ea typeface="MS PGothic" panose="020B0600070205080204" pitchFamily="34" charset="-128"/>
                        </a:rPr>
                        <a:t>名</a:t>
                      </a:r>
                    </a:p>
                  </a:txBody>
                  <a:tcPr marL="75262" marR="75262" marT="37630" marB="37630" anchor="ctr">
                    <a:lnL>
                      <a:noFill/>
                    </a:lnL>
                    <a:lnR w="12700" cap="flat" cmpd="sng" algn="ctr">
                      <a:noFill/>
                      <a:prstDash val="solid"/>
                      <a:miter lim="800000"/>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9142548"/>
                  </a:ext>
                </a:extLst>
              </a:tr>
              <a:tr h="603652">
                <a:tc>
                  <a:txBody>
                    <a:bodyPr/>
                    <a:lstStyle/>
                    <a:p>
                      <a:pPr algn="l"/>
                      <a:r>
                        <a:rPr kumimoji="1" lang="ja-JP" altLang="en-US" sz="1500">
                          <a:latin typeface="MS PGothic" panose="020B0600070205080204" pitchFamily="34" charset="-128"/>
                          <a:ea typeface="MS PGothic" panose="020B0600070205080204" pitchFamily="34" charset="-128"/>
                        </a:rPr>
                        <a:t>３　日本語無料教室</a:t>
                      </a:r>
                    </a:p>
                  </a:txBody>
                  <a:tcPr marL="75262" marR="75262" marT="37630" marB="37630" anchor="ctr">
                    <a:lnL w="12700" cap="flat" cmpd="sng" algn="ctr">
                      <a:noFill/>
                      <a:prstDash val="solid"/>
                      <a:miter lim="800000"/>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3,658</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1,289</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403</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1,899</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w="12700" cap="flat" cmpd="sng" algn="ctr">
                      <a:noFill/>
                      <a:prstDash val="solid"/>
                      <a:miter lim="800000"/>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dirty="0">
                          <a:solidFill>
                            <a:schemeClr val="tx1">
                              <a:lumMod val="75000"/>
                              <a:lumOff val="25000"/>
                            </a:schemeClr>
                          </a:solidFill>
                          <a:latin typeface="MS PGothic" panose="020B0600070205080204" pitchFamily="34" charset="-128"/>
                          <a:ea typeface="MS PGothic" panose="020B0600070205080204" pitchFamily="34" charset="-128"/>
                        </a:rPr>
                        <a:t>1,756</a:t>
                      </a:r>
                      <a:r>
                        <a:rPr kumimoji="1" lang="ja-JP" altLang="en-US" sz="2000">
                          <a:solidFill>
                            <a:schemeClr val="tx1">
                              <a:lumMod val="75000"/>
                              <a:lumOff val="25000"/>
                            </a:schemeClr>
                          </a:solidFill>
                          <a:latin typeface="MS PGothic" panose="020B0600070205080204" pitchFamily="34" charset="-128"/>
                          <a:ea typeface="MS PGothic" panose="020B0600070205080204" pitchFamily="34" charset="-128"/>
                        </a:rPr>
                        <a:t>名</a:t>
                      </a:r>
                    </a:p>
                  </a:txBody>
                  <a:tcPr marL="75262" marR="75262" marT="37630" marB="37630" anchor="ctr">
                    <a:lnL>
                      <a:noFill/>
                    </a:lnL>
                    <a:lnR w="12700" cap="flat" cmpd="sng" algn="ctr">
                      <a:noFill/>
                      <a:prstDash val="solid"/>
                      <a:miter lim="800000"/>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7719944"/>
                  </a:ext>
                </a:extLst>
              </a:tr>
              <a:tr h="603652">
                <a:tc>
                  <a:txBody>
                    <a:bodyPr/>
                    <a:lstStyle/>
                    <a:p>
                      <a:pPr algn="l"/>
                      <a:r>
                        <a:rPr kumimoji="1" lang="ja-JP" altLang="en-US" sz="1500">
                          <a:solidFill>
                            <a:schemeClr val="tx1"/>
                          </a:solidFill>
                          <a:latin typeface="MS PGothic" panose="020B0600070205080204" pitchFamily="34" charset="-128"/>
                          <a:ea typeface="MS PGothic" panose="020B0600070205080204" pitchFamily="34" charset="-128"/>
                        </a:rPr>
                        <a:t>４　妊産婦支援</a:t>
                      </a:r>
                    </a:p>
                  </a:txBody>
                  <a:tcPr marL="75262" marR="75262" marT="37630" marB="37630" anchor="ctr">
                    <a:lnL w="38100" cap="flat" cmpd="sng" algn="ctr">
                      <a:no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sz="2400" b="0">
                          <a:solidFill>
                            <a:schemeClr val="tx1"/>
                          </a:solidFill>
                          <a:latin typeface="MS PGothic" panose="020B0600070205080204" pitchFamily="34" charset="-128"/>
                          <a:ea typeface="MS PGothic" panose="020B0600070205080204" pitchFamily="34" charset="-128"/>
                        </a:rPr>
                        <a:t>49</a:t>
                      </a:r>
                      <a:r>
                        <a:rPr kumimoji="1" lang="ja-JP" altLang="en-US" sz="1800" b="0">
                          <a:solidFill>
                            <a:schemeClr val="tx1"/>
                          </a:solidFill>
                          <a:latin typeface="MS PGothic" panose="020B0600070205080204" pitchFamily="34" charset="-128"/>
                          <a:ea typeface="MS PGothic" panose="020B0600070205080204" pitchFamily="34" charset="-128"/>
                        </a:rPr>
                        <a:t>名</a:t>
                      </a:r>
                      <a:endParaRPr kumimoji="1" lang="ja-JP" altLang="en-US" sz="2400" b="0">
                        <a:solidFill>
                          <a:schemeClr val="tx1"/>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sz="2400" b="0">
                          <a:solidFill>
                            <a:schemeClr val="tx1"/>
                          </a:solidFill>
                          <a:latin typeface="MS PGothic" panose="020B0600070205080204" pitchFamily="34" charset="-128"/>
                          <a:ea typeface="MS PGothic" panose="020B0600070205080204" pitchFamily="34" charset="-128"/>
                        </a:rPr>
                        <a:t>39</a:t>
                      </a:r>
                      <a:r>
                        <a:rPr kumimoji="1" lang="ja-JP" altLang="en-US" sz="1800" b="0">
                          <a:solidFill>
                            <a:schemeClr val="tx1"/>
                          </a:solidFill>
                          <a:latin typeface="MS PGothic" panose="020B0600070205080204" pitchFamily="34" charset="-128"/>
                          <a:ea typeface="MS PGothic" panose="020B0600070205080204" pitchFamily="34" charset="-128"/>
                        </a:rPr>
                        <a:t>名</a:t>
                      </a:r>
                      <a:endParaRPr kumimoji="1" lang="ja-JP" altLang="en-US" sz="2400" b="0">
                        <a:solidFill>
                          <a:schemeClr val="tx1"/>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sz="2400" b="0">
                          <a:solidFill>
                            <a:schemeClr val="tx1"/>
                          </a:solidFill>
                          <a:latin typeface="MS PGothic" panose="020B0600070205080204" pitchFamily="34" charset="-128"/>
                          <a:ea typeface="MS PGothic" panose="020B0600070205080204" pitchFamily="34" charset="-128"/>
                        </a:rPr>
                        <a:t>28</a:t>
                      </a:r>
                      <a:r>
                        <a:rPr kumimoji="1" lang="ja-JP" altLang="en-US" sz="1800" b="0">
                          <a:solidFill>
                            <a:schemeClr val="tx1"/>
                          </a:solidFill>
                          <a:latin typeface="MS PGothic" panose="020B0600070205080204" pitchFamily="34" charset="-128"/>
                          <a:ea typeface="MS PGothic" panose="020B0600070205080204" pitchFamily="34" charset="-128"/>
                        </a:rPr>
                        <a:t>名</a:t>
                      </a:r>
                      <a:endParaRPr kumimoji="1" lang="ja-JP" altLang="en-US" sz="2400" b="0">
                        <a:solidFill>
                          <a:schemeClr val="tx1"/>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sz="2400" b="0">
                          <a:solidFill>
                            <a:schemeClr val="tx1"/>
                          </a:solidFill>
                          <a:latin typeface="MS PGothic" panose="020B0600070205080204" pitchFamily="34" charset="-128"/>
                          <a:ea typeface="MS PGothic" panose="020B0600070205080204" pitchFamily="34" charset="-128"/>
                        </a:rPr>
                        <a:t>37</a:t>
                      </a:r>
                      <a:r>
                        <a:rPr kumimoji="1" lang="ja-JP" altLang="en-US" sz="1800" b="0">
                          <a:solidFill>
                            <a:schemeClr val="tx1"/>
                          </a:solidFill>
                          <a:latin typeface="MS PGothic" panose="020B0600070205080204" pitchFamily="34" charset="-128"/>
                          <a:ea typeface="MS PGothic" panose="020B0600070205080204" pitchFamily="34" charset="-128"/>
                        </a:rPr>
                        <a:t>名</a:t>
                      </a:r>
                      <a:endParaRPr kumimoji="1" lang="ja-JP" altLang="en-US" sz="2400" b="0">
                        <a:solidFill>
                          <a:schemeClr val="tx1"/>
                        </a:solidFill>
                        <a:latin typeface="MS PGothic" panose="020B0600070205080204" pitchFamily="34" charset="-128"/>
                        <a:ea typeface="MS PGothic" panose="020B0600070205080204" pitchFamily="34" charset="-128"/>
                      </a:endParaRPr>
                    </a:p>
                  </a:txBody>
                  <a:tcPr marL="75262" marR="75262" marT="37630" marB="37630" anchor="ctr">
                    <a:lnL>
                      <a:noFill/>
                    </a:lnL>
                    <a:lnR w="381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en-US" altLang="ja-JP" sz="2400" b="0" dirty="0">
                          <a:solidFill>
                            <a:schemeClr val="tx1"/>
                          </a:solidFill>
                          <a:latin typeface="MS PGothic" panose="020B0600070205080204" pitchFamily="34" charset="-128"/>
                          <a:ea typeface="MS PGothic" panose="020B0600070205080204" pitchFamily="34" charset="-128"/>
                        </a:rPr>
                        <a:t>23</a:t>
                      </a:r>
                      <a:r>
                        <a:rPr kumimoji="1" lang="ja-JP" altLang="en-US" sz="2000" b="0">
                          <a:solidFill>
                            <a:schemeClr val="tx1"/>
                          </a:solidFill>
                          <a:latin typeface="MS PGothic" panose="020B0600070205080204" pitchFamily="34" charset="-128"/>
                          <a:ea typeface="MS PGothic" panose="020B0600070205080204" pitchFamily="34" charset="-128"/>
                        </a:rPr>
                        <a:t>名</a:t>
                      </a:r>
                      <a:endParaRPr kumimoji="1" lang="en-US" altLang="ja-JP" sz="2000" b="0" dirty="0">
                        <a:solidFill>
                          <a:schemeClr val="tx1"/>
                        </a:solidFill>
                        <a:latin typeface="MS PGothic" panose="020B0600070205080204" pitchFamily="34" charset="-128"/>
                        <a:ea typeface="MS PGothic" panose="020B0600070205080204" pitchFamily="34" charset="-128"/>
                      </a:endParaRPr>
                    </a:p>
                  </a:txBody>
                  <a:tcPr marL="75262" marR="75262" marT="37630" marB="37630" anchor="ctr">
                    <a:lnL>
                      <a:noFill/>
                    </a:lnL>
                    <a:lnR w="381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434025"/>
                  </a:ext>
                </a:extLst>
              </a:tr>
              <a:tr h="603652">
                <a:tc>
                  <a:txBody>
                    <a:bodyPr/>
                    <a:lstStyle/>
                    <a:p>
                      <a:pPr algn="l"/>
                      <a:r>
                        <a:rPr kumimoji="1" lang="ja-JP" altLang="en-US" sz="1500">
                          <a:latin typeface="MS PGothic" panose="020B0600070205080204" pitchFamily="34" charset="-128"/>
                          <a:ea typeface="MS PGothic" panose="020B0600070205080204" pitchFamily="34" charset="-128"/>
                        </a:rPr>
                        <a:t>５　就労継続支援</a:t>
                      </a:r>
                    </a:p>
                  </a:txBody>
                  <a:tcPr marL="75262" marR="75262" marT="37630" marB="37630" anchor="ctr">
                    <a:lnL w="12700" cap="flat" cmpd="sng" algn="ctr">
                      <a:noFill/>
                      <a:prstDash val="solid"/>
                      <a:miter lim="800000"/>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159</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220</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92</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139</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w="12700" cap="flat" cmpd="sng" algn="ctr">
                      <a:noFill/>
                      <a:prstDash val="solid"/>
                      <a:miter lim="800000"/>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dirty="0">
                          <a:solidFill>
                            <a:schemeClr val="tx1">
                              <a:lumMod val="75000"/>
                              <a:lumOff val="25000"/>
                            </a:schemeClr>
                          </a:solidFill>
                          <a:latin typeface="MS PGothic" panose="020B0600070205080204" pitchFamily="34" charset="-128"/>
                          <a:ea typeface="MS PGothic" panose="020B0600070205080204" pitchFamily="34" charset="-128"/>
                        </a:rPr>
                        <a:t>348</a:t>
                      </a:r>
                      <a:r>
                        <a:rPr kumimoji="1" lang="ja-JP" altLang="en-US" sz="2000">
                          <a:solidFill>
                            <a:schemeClr val="tx1">
                              <a:lumMod val="75000"/>
                              <a:lumOff val="25000"/>
                            </a:schemeClr>
                          </a:solidFill>
                          <a:latin typeface="MS PGothic" panose="020B0600070205080204" pitchFamily="34" charset="-128"/>
                          <a:ea typeface="MS PGothic" panose="020B0600070205080204" pitchFamily="34" charset="-128"/>
                        </a:rPr>
                        <a:t>名</a:t>
                      </a:r>
                    </a:p>
                  </a:txBody>
                  <a:tcPr marL="75262" marR="75262" marT="37630" marB="37630" anchor="ctr">
                    <a:lnL>
                      <a:noFill/>
                    </a:lnL>
                    <a:lnR w="12700" cap="flat" cmpd="sng" algn="ctr">
                      <a:noFill/>
                      <a:prstDash val="solid"/>
                      <a:miter lim="800000"/>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8464787"/>
                  </a:ext>
                </a:extLst>
              </a:tr>
              <a:tr h="603652">
                <a:tc>
                  <a:txBody>
                    <a:bodyPr/>
                    <a:lstStyle/>
                    <a:p>
                      <a:pPr algn="l"/>
                      <a:r>
                        <a:rPr kumimoji="1" lang="ja-JP" altLang="en-US" sz="1500">
                          <a:latin typeface="MS PGothic" panose="020B0600070205080204" pitchFamily="34" charset="-128"/>
                          <a:ea typeface="MS PGothic" panose="020B0600070205080204" pitchFamily="34" charset="-128"/>
                        </a:rPr>
                        <a:t>６　帯同支援</a:t>
                      </a:r>
                    </a:p>
                  </a:txBody>
                  <a:tcPr marL="75262" marR="75262" marT="37630" marB="37630" anchor="ctr">
                    <a:lnL w="12700" cap="flat" cmpd="sng" algn="ctr">
                      <a:noFill/>
                      <a:prstDash val="solid"/>
                      <a:miter lim="800000"/>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200</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490</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233</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dirty="0">
                          <a:solidFill>
                            <a:schemeClr val="tx1">
                              <a:lumMod val="75000"/>
                              <a:lumOff val="25000"/>
                            </a:schemeClr>
                          </a:solidFill>
                          <a:latin typeface="MS PGothic" panose="020B0600070205080204" pitchFamily="34" charset="-128"/>
                          <a:ea typeface="MS PGothic" panose="020B0600070205080204" pitchFamily="34" charset="-128"/>
                        </a:rPr>
                        <a:t>228</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w="12700" cap="flat" cmpd="sng" algn="ctr">
                      <a:noFill/>
                      <a:prstDash val="solid"/>
                      <a:miter lim="800000"/>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dirty="0">
                          <a:solidFill>
                            <a:schemeClr val="tx1">
                              <a:lumMod val="75000"/>
                              <a:lumOff val="25000"/>
                            </a:schemeClr>
                          </a:solidFill>
                          <a:latin typeface="MS PGothic" panose="020B0600070205080204" pitchFamily="34" charset="-128"/>
                          <a:ea typeface="MS PGothic" panose="020B0600070205080204" pitchFamily="34" charset="-128"/>
                        </a:rPr>
                        <a:t>364</a:t>
                      </a:r>
                      <a:r>
                        <a:rPr kumimoji="1" lang="ja-JP" altLang="en-US" sz="2000">
                          <a:solidFill>
                            <a:schemeClr val="tx1">
                              <a:lumMod val="75000"/>
                              <a:lumOff val="25000"/>
                            </a:schemeClr>
                          </a:solidFill>
                          <a:latin typeface="MS PGothic" panose="020B0600070205080204" pitchFamily="34" charset="-128"/>
                          <a:ea typeface="MS PGothic" panose="020B0600070205080204" pitchFamily="34" charset="-128"/>
                        </a:rPr>
                        <a:t>名</a:t>
                      </a:r>
                    </a:p>
                  </a:txBody>
                  <a:tcPr marL="75262" marR="75262" marT="37630" marB="37630" anchor="ctr">
                    <a:lnL>
                      <a:noFill/>
                    </a:lnL>
                    <a:lnR w="12700" cap="flat" cmpd="sng" algn="ctr">
                      <a:noFill/>
                      <a:prstDash val="solid"/>
                      <a:miter lim="800000"/>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6476625"/>
                  </a:ext>
                </a:extLst>
              </a:tr>
              <a:tr h="603652">
                <a:tc>
                  <a:txBody>
                    <a:bodyPr/>
                    <a:lstStyle/>
                    <a:p>
                      <a:pPr algn="l"/>
                      <a:r>
                        <a:rPr kumimoji="1" lang="ja-JP" altLang="en-US" sz="1500">
                          <a:latin typeface="MS PGothic" panose="020B0600070205080204" pitchFamily="34" charset="-128"/>
                          <a:ea typeface="MS PGothic" panose="020B0600070205080204" pitchFamily="34" charset="-128"/>
                        </a:rPr>
                        <a:t>７　帰国支援</a:t>
                      </a:r>
                    </a:p>
                  </a:txBody>
                  <a:tcPr marL="75262" marR="75262" marT="37630" marB="37630" anchor="ctr">
                    <a:lnL w="12700" cap="flat" cmpd="sng" algn="ctr">
                      <a:noFill/>
                      <a:prstDash val="solid"/>
                      <a:miter lim="800000"/>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159</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76</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18</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29</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w="12700" cap="flat" cmpd="sng" algn="ctr">
                      <a:noFill/>
                      <a:prstDash val="solid"/>
                      <a:miter lim="800000"/>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dirty="0">
                          <a:solidFill>
                            <a:schemeClr val="tx1">
                              <a:lumMod val="75000"/>
                              <a:lumOff val="25000"/>
                            </a:schemeClr>
                          </a:solidFill>
                          <a:latin typeface="MS PGothic" panose="020B0600070205080204" pitchFamily="34" charset="-128"/>
                          <a:ea typeface="MS PGothic" panose="020B0600070205080204" pitchFamily="34" charset="-128"/>
                        </a:rPr>
                        <a:t>9</a:t>
                      </a:r>
                      <a:r>
                        <a:rPr kumimoji="1" lang="ja-JP" altLang="en-US" sz="2000">
                          <a:solidFill>
                            <a:schemeClr val="tx1">
                              <a:lumMod val="75000"/>
                              <a:lumOff val="25000"/>
                            </a:schemeClr>
                          </a:solidFill>
                          <a:latin typeface="MS PGothic" panose="020B0600070205080204" pitchFamily="34" charset="-128"/>
                          <a:ea typeface="MS PGothic" panose="020B0600070205080204" pitchFamily="34" charset="-128"/>
                        </a:rPr>
                        <a:t>名</a:t>
                      </a:r>
                    </a:p>
                  </a:txBody>
                  <a:tcPr marL="75262" marR="75262" marT="37630" marB="37630" anchor="ctr">
                    <a:lnL>
                      <a:noFill/>
                    </a:lnL>
                    <a:lnR w="12700" cap="flat" cmpd="sng" algn="ctr">
                      <a:noFill/>
                      <a:prstDash val="solid"/>
                      <a:miter lim="800000"/>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445312"/>
                  </a:ext>
                </a:extLst>
              </a:tr>
              <a:tr h="603652">
                <a:tc>
                  <a:txBody>
                    <a:bodyPr/>
                    <a:lstStyle/>
                    <a:p>
                      <a:pPr algn="l"/>
                      <a:r>
                        <a:rPr kumimoji="1" lang="ja-JP" altLang="en-US" sz="1500">
                          <a:latin typeface="MS PGothic" panose="020B0600070205080204" pitchFamily="34" charset="-128"/>
                          <a:ea typeface="MS PGothic" panose="020B0600070205080204" pitchFamily="34" charset="-128"/>
                        </a:rPr>
                        <a:t>８　ともいき勉強会</a:t>
                      </a:r>
                    </a:p>
                  </a:txBody>
                  <a:tcPr marL="75262" marR="75262" marT="37630" marB="37630" anchor="ctr">
                    <a:lnL w="12700" cap="flat" cmpd="sng" algn="ctr">
                      <a:noFill/>
                      <a:prstDash val="solid"/>
                      <a:miter lim="800000"/>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dirty="0">
                          <a:solidFill>
                            <a:schemeClr val="tx1">
                              <a:lumMod val="75000"/>
                              <a:lumOff val="25000"/>
                            </a:schemeClr>
                          </a:solidFill>
                          <a:latin typeface="MS PGothic" panose="020B0600070205080204" pitchFamily="34" charset="-128"/>
                          <a:ea typeface="MS PGothic" panose="020B0600070205080204" pitchFamily="34" charset="-128"/>
                        </a:rPr>
                        <a:t>120</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189</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a:solidFill>
                            <a:schemeClr val="tx1">
                              <a:lumMod val="75000"/>
                              <a:lumOff val="25000"/>
                            </a:schemeClr>
                          </a:solidFill>
                          <a:latin typeface="MS PGothic" panose="020B0600070205080204" pitchFamily="34" charset="-128"/>
                          <a:ea typeface="MS PGothic" panose="020B0600070205080204" pitchFamily="34" charset="-128"/>
                        </a:rPr>
                        <a:t>152</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dirty="0">
                          <a:solidFill>
                            <a:schemeClr val="tx1">
                              <a:lumMod val="75000"/>
                              <a:lumOff val="25000"/>
                            </a:schemeClr>
                          </a:solidFill>
                          <a:latin typeface="MS PGothic" panose="020B0600070205080204" pitchFamily="34" charset="-128"/>
                          <a:ea typeface="MS PGothic" panose="020B0600070205080204" pitchFamily="34" charset="-128"/>
                        </a:rPr>
                        <a:t>147</a:t>
                      </a:r>
                      <a:r>
                        <a:rPr kumimoji="1" lang="ja-JP" altLang="en-US" sz="1800">
                          <a:solidFill>
                            <a:schemeClr val="tx1">
                              <a:lumMod val="75000"/>
                              <a:lumOff val="25000"/>
                            </a:schemeClr>
                          </a:solidFill>
                          <a:latin typeface="MS PGothic" panose="020B0600070205080204" pitchFamily="34" charset="-128"/>
                          <a:ea typeface="MS PGothic" panose="020B0600070205080204" pitchFamily="34" charset="-128"/>
                        </a:rPr>
                        <a:t>名</a:t>
                      </a:r>
                      <a:endParaRPr kumimoji="1" lang="ja-JP" altLang="en-US" sz="2400">
                        <a:solidFill>
                          <a:schemeClr val="tx1">
                            <a:lumMod val="75000"/>
                            <a:lumOff val="25000"/>
                          </a:schemeClr>
                        </a:solidFill>
                        <a:latin typeface="MS PGothic" panose="020B0600070205080204" pitchFamily="34" charset="-128"/>
                        <a:ea typeface="MS PGothic" panose="020B0600070205080204" pitchFamily="34" charset="-128"/>
                      </a:endParaRPr>
                    </a:p>
                  </a:txBody>
                  <a:tcPr marL="75262" marR="75262" marT="37630" marB="37630" anchor="ctr">
                    <a:lnL>
                      <a:noFill/>
                    </a:lnL>
                    <a:lnR w="12700" cap="flat" cmpd="sng" algn="ctr">
                      <a:noFill/>
                      <a:prstDash val="solid"/>
                      <a:miter lim="800000"/>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kumimoji="1" lang="en-US" altLang="ja-JP" sz="2400" dirty="0">
                          <a:solidFill>
                            <a:schemeClr val="tx1">
                              <a:lumMod val="75000"/>
                              <a:lumOff val="25000"/>
                            </a:schemeClr>
                          </a:solidFill>
                          <a:latin typeface="MS PGothic" panose="020B0600070205080204" pitchFamily="34" charset="-128"/>
                          <a:ea typeface="MS PGothic" panose="020B0600070205080204" pitchFamily="34" charset="-128"/>
                        </a:rPr>
                        <a:t>356</a:t>
                      </a:r>
                      <a:r>
                        <a:rPr kumimoji="1" lang="ja-JP" altLang="en-US" sz="2000">
                          <a:solidFill>
                            <a:schemeClr val="tx1">
                              <a:lumMod val="75000"/>
                              <a:lumOff val="25000"/>
                            </a:schemeClr>
                          </a:solidFill>
                          <a:latin typeface="MS PGothic" panose="020B0600070205080204" pitchFamily="34" charset="-128"/>
                          <a:ea typeface="MS PGothic" panose="020B0600070205080204" pitchFamily="34" charset="-128"/>
                        </a:rPr>
                        <a:t>名</a:t>
                      </a:r>
                    </a:p>
                  </a:txBody>
                  <a:tcPr marL="75262" marR="75262" marT="37630" marB="37630" anchor="ctr">
                    <a:lnL>
                      <a:noFill/>
                    </a:lnL>
                    <a:lnR w="12700" cap="flat" cmpd="sng" algn="ctr">
                      <a:noFill/>
                      <a:prstDash val="solid"/>
                      <a:miter lim="800000"/>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77735"/>
                  </a:ext>
                </a:extLst>
              </a:tr>
            </a:tbl>
          </a:graphicData>
        </a:graphic>
      </p:graphicFrame>
      <p:sp>
        <p:nvSpPr>
          <p:cNvPr id="6" name="フレーム 5">
            <a:extLst>
              <a:ext uri="{FF2B5EF4-FFF2-40B4-BE49-F238E27FC236}">
                <a16:creationId xmlns:a16="http://schemas.microsoft.com/office/drawing/2014/main" id="{54B9A6F0-CDF1-6A86-9BF7-8911281E6A9D}"/>
              </a:ext>
            </a:extLst>
          </p:cNvPr>
          <p:cNvSpPr/>
          <p:nvPr/>
        </p:nvSpPr>
        <p:spPr>
          <a:xfrm>
            <a:off x="-91440" y="0"/>
            <a:ext cx="12374880" cy="6858000"/>
          </a:xfrm>
          <a:prstGeom prst="frame">
            <a:avLst>
              <a:gd name="adj1" fmla="val 1599"/>
            </a:avLst>
          </a:prstGeom>
          <a:gradFill flip="none" rotWithShape="1">
            <a:gsLst>
              <a:gs pos="29000">
                <a:schemeClr val="accent4"/>
              </a:gs>
              <a:gs pos="65000">
                <a:schemeClr val="accent2">
                  <a:lumMod val="60000"/>
                  <a:lumOff val="40000"/>
                </a:schemeClr>
              </a:gs>
              <a:gs pos="47000">
                <a:schemeClr val="accent4">
                  <a:lumMod val="52881"/>
                  <a:lumOff val="47119"/>
                </a:schemeClr>
              </a:gs>
              <a:gs pos="80000">
                <a:srgbClr val="FB7B43">
                  <a:lumMod val="95756"/>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07170666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77050</TotalTime>
  <Words>1691</Words>
  <Application>Microsoft Macintosh PowerPoint</Application>
  <PresentationFormat>ワイド画面</PresentationFormat>
  <Paragraphs>206</Paragraphs>
  <Slides>12</Slides>
  <Notes>8</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12</vt:i4>
      </vt:variant>
    </vt:vector>
  </HeadingPairs>
  <TitlesOfParts>
    <vt:vector size="21" baseType="lpstr">
      <vt:lpstr>BIZ UDPGothic</vt:lpstr>
      <vt:lpstr>MS PGothic</vt:lpstr>
      <vt:lpstr>游ゴシック</vt:lpstr>
      <vt:lpstr>Arial</vt:lpstr>
      <vt:lpstr>Calibri</vt:lpstr>
      <vt:lpstr>Helvetica Neue</vt:lpstr>
      <vt:lpstr>Verdana</vt:lpstr>
      <vt:lpstr>Wingdings</vt:lpstr>
      <vt:lpstr>Office テーマ</vt:lpstr>
      <vt:lpstr>人間の尊厳を考える 円卓会議２０２５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支援者数（2024年度）</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Kasahara Daigen</dc:creator>
  <cp:lastModifiedBy>Yoshimizu Jiho</cp:lastModifiedBy>
  <cp:revision>77</cp:revision>
  <cp:lastPrinted>2025-11-13T03:44:26Z</cp:lastPrinted>
  <dcterms:created xsi:type="dcterms:W3CDTF">2025-05-19T05:50:56Z</dcterms:created>
  <dcterms:modified xsi:type="dcterms:W3CDTF">2025-11-13T04:08:08Z</dcterms:modified>
</cp:coreProperties>
</file>